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107"/>
  </p:notesMasterIdLst>
  <p:handoutMasterIdLst>
    <p:handoutMasterId r:id="rId108"/>
  </p:handoutMasterIdLst>
  <p:sldIdLst>
    <p:sldId id="301" r:id="rId3"/>
    <p:sldId id="305" r:id="rId4"/>
    <p:sldId id="307" r:id="rId5"/>
    <p:sldId id="308" r:id="rId6"/>
    <p:sldId id="309" r:id="rId7"/>
    <p:sldId id="310" r:id="rId8"/>
    <p:sldId id="311" r:id="rId9"/>
    <p:sldId id="312" r:id="rId10"/>
    <p:sldId id="313" r:id="rId11"/>
    <p:sldId id="409" r:id="rId12"/>
    <p:sldId id="410" r:id="rId13"/>
    <p:sldId id="316" r:id="rId14"/>
    <p:sldId id="317" r:id="rId15"/>
    <p:sldId id="318" r:id="rId16"/>
    <p:sldId id="319" r:id="rId17"/>
    <p:sldId id="320" r:id="rId18"/>
    <p:sldId id="321" r:id="rId19"/>
    <p:sldId id="322" r:id="rId20"/>
    <p:sldId id="323" r:id="rId21"/>
    <p:sldId id="324" r:id="rId22"/>
    <p:sldId id="325" r:id="rId23"/>
    <p:sldId id="326" r:id="rId24"/>
    <p:sldId id="327" r:id="rId25"/>
    <p:sldId id="328" r:id="rId26"/>
    <p:sldId id="329" r:id="rId27"/>
    <p:sldId id="330" r:id="rId28"/>
    <p:sldId id="331" r:id="rId29"/>
    <p:sldId id="332" r:id="rId30"/>
    <p:sldId id="333" r:id="rId31"/>
    <p:sldId id="334" r:id="rId32"/>
    <p:sldId id="335" r:id="rId33"/>
    <p:sldId id="336" r:id="rId34"/>
    <p:sldId id="337" r:id="rId35"/>
    <p:sldId id="338" r:id="rId36"/>
    <p:sldId id="339" r:id="rId37"/>
    <p:sldId id="340" r:id="rId38"/>
    <p:sldId id="341" r:id="rId39"/>
    <p:sldId id="342" r:id="rId40"/>
    <p:sldId id="343" r:id="rId41"/>
    <p:sldId id="344" r:id="rId42"/>
    <p:sldId id="345" r:id="rId43"/>
    <p:sldId id="346" r:id="rId44"/>
    <p:sldId id="347" r:id="rId45"/>
    <p:sldId id="348" r:id="rId46"/>
    <p:sldId id="349" r:id="rId47"/>
    <p:sldId id="350" r:id="rId48"/>
    <p:sldId id="351" r:id="rId49"/>
    <p:sldId id="352" r:id="rId50"/>
    <p:sldId id="353" r:id="rId51"/>
    <p:sldId id="354" r:id="rId52"/>
    <p:sldId id="355" r:id="rId53"/>
    <p:sldId id="356" r:id="rId54"/>
    <p:sldId id="357" r:id="rId55"/>
    <p:sldId id="358" r:id="rId56"/>
    <p:sldId id="359" r:id="rId57"/>
    <p:sldId id="360" r:id="rId58"/>
    <p:sldId id="361" r:id="rId59"/>
    <p:sldId id="362" r:id="rId60"/>
    <p:sldId id="363" r:id="rId61"/>
    <p:sldId id="364" r:id="rId62"/>
    <p:sldId id="365" r:id="rId63"/>
    <p:sldId id="366" r:id="rId64"/>
    <p:sldId id="367" r:id="rId65"/>
    <p:sldId id="368" r:id="rId66"/>
    <p:sldId id="369" r:id="rId67"/>
    <p:sldId id="370" r:id="rId68"/>
    <p:sldId id="371" r:id="rId69"/>
    <p:sldId id="372" r:id="rId70"/>
    <p:sldId id="374" r:id="rId71"/>
    <p:sldId id="408" r:id="rId72"/>
    <p:sldId id="375" r:id="rId73"/>
    <p:sldId id="376" r:id="rId74"/>
    <p:sldId id="377" r:id="rId75"/>
    <p:sldId id="378" r:id="rId76"/>
    <p:sldId id="379" r:id="rId77"/>
    <p:sldId id="380" r:id="rId78"/>
    <p:sldId id="381" r:id="rId79"/>
    <p:sldId id="382" r:id="rId80"/>
    <p:sldId id="383" r:id="rId81"/>
    <p:sldId id="384" r:id="rId82"/>
    <p:sldId id="385" r:id="rId83"/>
    <p:sldId id="386" r:id="rId84"/>
    <p:sldId id="413" r:id="rId85"/>
    <p:sldId id="388" r:id="rId86"/>
    <p:sldId id="389" r:id="rId87"/>
    <p:sldId id="390" r:id="rId88"/>
    <p:sldId id="391" r:id="rId89"/>
    <p:sldId id="411" r:id="rId90"/>
    <p:sldId id="412" r:id="rId91"/>
    <p:sldId id="394" r:id="rId92"/>
    <p:sldId id="395" r:id="rId93"/>
    <p:sldId id="396" r:id="rId94"/>
    <p:sldId id="397" r:id="rId95"/>
    <p:sldId id="398" r:id="rId96"/>
    <p:sldId id="399" r:id="rId97"/>
    <p:sldId id="400" r:id="rId98"/>
    <p:sldId id="401" r:id="rId99"/>
    <p:sldId id="402" r:id="rId100"/>
    <p:sldId id="403" r:id="rId101"/>
    <p:sldId id="404" r:id="rId102"/>
    <p:sldId id="405" r:id="rId103"/>
    <p:sldId id="406" r:id="rId104"/>
    <p:sldId id="407" r:id="rId105"/>
    <p:sldId id="306" r:id="rId106"/>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353" autoAdjust="0"/>
    <p:restoredTop sz="86496" autoAdjust="0"/>
  </p:normalViewPr>
  <p:slideViewPr>
    <p:cSldViewPr snapToGrid="0" snapToObjects="1">
      <p:cViewPr varScale="1">
        <p:scale>
          <a:sx n="60" d="100"/>
          <a:sy n="60" d="100"/>
        </p:scale>
        <p:origin x="1326" y="60"/>
      </p:cViewPr>
      <p:guideLst>
        <p:guide orient="horz" pos="2160"/>
        <p:guide pos="2880"/>
      </p:guideLst>
    </p:cSldViewPr>
  </p:slideViewPr>
  <p:outlineViewPr>
    <p:cViewPr>
      <p:scale>
        <a:sx n="33" d="100"/>
        <a:sy n="33" d="100"/>
      </p:scale>
      <p:origin x="0" y="-1757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theme" Target="theme/theme1.xml"/><Relationship Id="rId16" Type="http://schemas.openxmlformats.org/officeDocument/2006/relationships/slide" Target="slides/slide14.xml"/><Relationship Id="rId107" Type="http://schemas.openxmlformats.org/officeDocument/2006/relationships/notesMaster" Target="notesMasters/notesMaster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tableStyles" Target="tableStyle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handoutMaster" Target="handoutMasters/handoutMaster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commentAuthors" Target="commentAuthor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3/2/2018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Arial"/>
                <a:ea typeface="Arial"/>
                <a:cs typeface="Arial"/>
                <a:sym typeface="Arial"/>
              </a:rPr>
              <a:t>1) MathType Plugin</a:t>
            </a:r>
          </a:p>
          <a:p>
            <a:r>
              <a:rPr lang="en-US" sz="1200" b="0" i="0" u="none" strike="noStrike" kern="1200" cap="none" dirty="0" smtClean="0">
                <a:solidFill>
                  <a:schemeClr val="dk1"/>
                </a:solidFill>
                <a:latin typeface="Arial"/>
                <a:ea typeface="Arial"/>
                <a:cs typeface="Arial"/>
                <a:sym typeface="Arial"/>
              </a:rPr>
              <a:t>2) Math Player (free versions available)</a:t>
            </a:r>
          </a:p>
          <a:p>
            <a:r>
              <a:rPr lang="en-US" sz="1200" b="0" i="0" u="none" strike="noStrike" kern="1200" cap="none" dirty="0" smtClean="0">
                <a:solidFill>
                  <a:schemeClr val="dk1"/>
                </a:solidFill>
                <a:latin typeface="Arial"/>
                <a:ea typeface="Arial"/>
                <a:cs typeface="Arial"/>
                <a:sym typeface="Arial"/>
              </a:rPr>
              <a:t>3) NVDA Reader (free versions available)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57017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39737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4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88035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
        <p:nvSpPr>
          <p:cNvPr id="3" name="Content Placeholder 2"/>
          <p:cNvSpPr>
            <a:spLocks noGrp="1"/>
          </p:cNvSpPr>
          <p:nvPr>
            <p:ph sz="quarter" idx="10"/>
          </p:nvPr>
        </p:nvSpPr>
        <p:spPr>
          <a:xfrm>
            <a:off x="457200" y="2802172"/>
            <a:ext cx="8229600" cy="9144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11"/>
          </p:nvPr>
        </p:nvSpPr>
        <p:spPr>
          <a:xfrm>
            <a:off x="457200" y="4046772"/>
            <a:ext cx="8229599" cy="9144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Content Placeholder 6"/>
          <p:cNvSpPr>
            <a:spLocks noGrp="1"/>
          </p:cNvSpPr>
          <p:nvPr>
            <p:ph sz="quarter" idx="12"/>
          </p:nvPr>
        </p:nvSpPr>
        <p:spPr>
          <a:xfrm>
            <a:off x="476656" y="5214531"/>
            <a:ext cx="8229600" cy="9144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70721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3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1"/>
            <a:ext cx="8229600" cy="627434"/>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
        <p:nvSpPr>
          <p:cNvPr id="3" name="Content Placeholder 2"/>
          <p:cNvSpPr>
            <a:spLocks noGrp="1"/>
          </p:cNvSpPr>
          <p:nvPr>
            <p:ph sz="quarter" idx="10"/>
          </p:nvPr>
        </p:nvSpPr>
        <p:spPr>
          <a:xfrm>
            <a:off x="457200" y="2373582"/>
            <a:ext cx="8229600" cy="9144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11"/>
          </p:nvPr>
        </p:nvSpPr>
        <p:spPr>
          <a:xfrm>
            <a:off x="359923" y="3696278"/>
            <a:ext cx="8258783" cy="9144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78684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479498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5">
            <a:alphaModFix/>
          </a:blip>
          <a:srcRect/>
          <a:stretch/>
        </p:blipFill>
        <p:spPr>
          <a:xfrm>
            <a:off x="443972" y="6429709"/>
            <a:ext cx="917999" cy="279914"/>
          </a:xfrm>
          <a:prstGeom prst="rect">
            <a:avLst/>
          </a:prstGeom>
          <a:noFill/>
          <a:ln>
            <a:noFill/>
          </a:ln>
        </p:spPr>
      </p:pic>
      <p:sp>
        <p:nvSpPr>
          <p:cNvPr id="16" name="Text Placeholder 5"/>
          <p:cNvSpPr txBox="1">
            <a:spLocks/>
          </p:cNvSpPr>
          <p:nvPr userDrawn="1"/>
        </p:nvSpPr>
        <p:spPr>
          <a:xfrm>
            <a:off x="2743200" y="6474315"/>
            <a:ext cx="6077663" cy="229382"/>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smtClean="0">
                <a:solidFill>
                  <a:schemeClr val="tx1"/>
                </a:solidFill>
                <a:latin typeface="Verdana"/>
                <a:ea typeface="Verdana" panose="020B0604030504040204" pitchFamily="34" charset="0"/>
                <a:cs typeface="Verdana" panose="020B0604030504040204" pitchFamily="34" charset="0"/>
              </a:rPr>
              <a:t>Copyright © 2017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71" r:id="rId4"/>
    <p:sldLayoutId id="2147483670" r:id="rId5"/>
    <p:sldLayoutId id="2147483668" r:id="rId6"/>
    <p:sldLayoutId id="2147483669" r:id="rId7"/>
    <p:sldLayoutId id="2147483651" r:id="rId8"/>
    <p:sldLayoutId id="2147483654" r:id="rId9"/>
    <p:sldLayoutId id="2147483655" r:id="rId10"/>
    <p:sldLayoutId id="2147483656" r:id="rId11"/>
    <p:sldLayoutId id="2147483667" r:id="rId12"/>
    <p:sldLayoutId id="2147483657"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3">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notesSlide" Target="../notesSlides/notesSlide1.xml"/><Relationship Id="rId7" Type="http://schemas.openxmlformats.org/officeDocument/2006/relationships/image" Target="../media/image3.wmf"/><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w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6.xml"/><Relationship Id="rId1" Type="http://schemas.openxmlformats.org/officeDocument/2006/relationships/vmlDrawing" Target="../drawings/vmlDrawing6.vml"/><Relationship Id="rId5" Type="http://schemas.openxmlformats.org/officeDocument/2006/relationships/image" Target="../media/image12.png"/><Relationship Id="rId4" Type="http://schemas.openxmlformats.org/officeDocument/2006/relationships/image" Target="../media/image11.w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vmlDrawing" Target="../drawings/vmlDrawing7.vml"/><Relationship Id="rId5" Type="http://schemas.openxmlformats.org/officeDocument/2006/relationships/image" Target="../media/image15.wmf"/><Relationship Id="rId4" Type="http://schemas.openxmlformats.org/officeDocument/2006/relationships/oleObject" Target="../embeddings/oleObject9.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6.xml"/><Relationship Id="rId1" Type="http://schemas.openxmlformats.org/officeDocument/2006/relationships/vmlDrawing" Target="../drawings/vmlDrawing8.vml"/><Relationship Id="rId4" Type="http://schemas.openxmlformats.org/officeDocument/2006/relationships/image" Target="../media/image16.w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4.xml"/><Relationship Id="rId1" Type="http://schemas.openxmlformats.org/officeDocument/2006/relationships/vmlDrawing" Target="../drawings/vmlDrawing9.vml"/><Relationship Id="rId4" Type="http://schemas.openxmlformats.org/officeDocument/2006/relationships/image" Target="../media/image17.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6.wmf"/><Relationship Id="rId5" Type="http://schemas.openxmlformats.org/officeDocument/2006/relationships/oleObject" Target="../embeddings/oleObject4.bin"/><Relationship Id="rId4" Type="http://schemas.openxmlformats.org/officeDocument/2006/relationships/image" Target="../media/image5.wmf"/></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2.xml"/><Relationship Id="rId1" Type="http://schemas.openxmlformats.org/officeDocument/2006/relationships/vmlDrawing" Target="../drawings/vmlDrawing10.vml"/><Relationship Id="rId4" Type="http://schemas.openxmlformats.org/officeDocument/2006/relationships/image" Target="../media/image18.w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4.xml"/><Relationship Id="rId1" Type="http://schemas.openxmlformats.org/officeDocument/2006/relationships/vmlDrawing" Target="../drawings/vmlDrawing11.vml"/><Relationship Id="rId4" Type="http://schemas.openxmlformats.org/officeDocument/2006/relationships/image" Target="../media/image21.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4.xml"/><Relationship Id="rId1" Type="http://schemas.openxmlformats.org/officeDocument/2006/relationships/vmlDrawing" Target="../drawings/vmlDrawing12.vml"/><Relationship Id="rId4" Type="http://schemas.openxmlformats.org/officeDocument/2006/relationships/image" Target="../media/image22.wmf"/></Relationships>
</file>

<file path=ppt/slides/_rels/slide3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3.vml"/><Relationship Id="rId4" Type="http://schemas.openxmlformats.org/officeDocument/2006/relationships/image" Target="../media/image7.w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4.xml"/><Relationship Id="rId1" Type="http://schemas.openxmlformats.org/officeDocument/2006/relationships/vmlDrawing" Target="../drawings/vmlDrawing13.vml"/><Relationship Id="rId4" Type="http://schemas.openxmlformats.org/officeDocument/2006/relationships/image" Target="../media/image29.w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6.xml"/><Relationship Id="rId1" Type="http://schemas.openxmlformats.org/officeDocument/2006/relationships/vmlDrawing" Target="../drawings/vmlDrawing4.vml"/><Relationship Id="rId4" Type="http://schemas.openxmlformats.org/officeDocument/2006/relationships/image" Target="../media/image8.w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4.xml"/><Relationship Id="rId1" Type="http://schemas.openxmlformats.org/officeDocument/2006/relationships/vmlDrawing" Target="../drawings/vmlDrawing14.vml"/><Relationship Id="rId4" Type="http://schemas.openxmlformats.org/officeDocument/2006/relationships/image" Target="../media/image34.wmf"/></Relationships>
</file>

<file path=ppt/slides/_rels/slide5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6.xml"/><Relationship Id="rId1" Type="http://schemas.openxmlformats.org/officeDocument/2006/relationships/vmlDrawing" Target="../drawings/vmlDrawing5.vml"/><Relationship Id="rId4" Type="http://schemas.openxmlformats.org/officeDocument/2006/relationships/image" Target="../media/image9.w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4.xml"/><Relationship Id="rId1" Type="http://schemas.openxmlformats.org/officeDocument/2006/relationships/vmlDrawing" Target="../drawings/vmlDrawing15.vml"/><Relationship Id="rId4" Type="http://schemas.openxmlformats.org/officeDocument/2006/relationships/image" Target="../media/image36.w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3.xml"/><Relationship Id="rId1" Type="http://schemas.openxmlformats.org/officeDocument/2006/relationships/vmlDrawing" Target="../drawings/vmlDrawing16.vml"/><Relationship Id="rId4" Type="http://schemas.openxmlformats.org/officeDocument/2006/relationships/image" Target="../media/image37.wmf"/></Relationships>
</file>

<file path=ppt/slides/_rels/slide6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6.xml"/><Relationship Id="rId1" Type="http://schemas.openxmlformats.org/officeDocument/2006/relationships/vmlDrawing" Target="../drawings/vmlDrawing17.vml"/><Relationship Id="rId4" Type="http://schemas.openxmlformats.org/officeDocument/2006/relationships/image" Target="../media/image44.wmf"/></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vmlDrawing" Target="../drawings/vmlDrawing18.vml"/><Relationship Id="rId5" Type="http://schemas.openxmlformats.org/officeDocument/2006/relationships/image" Target="../media/image45.wmf"/><Relationship Id="rId4" Type="http://schemas.openxmlformats.org/officeDocument/2006/relationships/oleObject" Target="../embeddings/oleObject20.bin"/></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457199" y="215371"/>
            <a:ext cx="8363663" cy="622828"/>
          </a:xfrm>
        </p:spPr>
        <p:txBody>
          <a:bodyPr/>
          <a:lstStyle/>
          <a:p>
            <a:r>
              <a:rPr lang="en-US" dirty="0"/>
              <a:t>Visual </a:t>
            </a:r>
            <a:r>
              <a:rPr lang="en-US" sz="1200" dirty="0" smtClean="0">
                <a:solidFill>
                  <a:schemeClr val="bg1"/>
                </a:solidFill>
              </a:rPr>
              <a:t>C sharp</a:t>
            </a:r>
            <a:r>
              <a:rPr lang="en-US" baseline="30000" dirty="0" smtClean="0"/>
              <a:t>®</a:t>
            </a:r>
            <a:r>
              <a:rPr lang="en-US" dirty="0" smtClean="0"/>
              <a:t> How to Program</a:t>
            </a:r>
            <a:endParaRPr lang="en-US" dirty="0">
              <a:solidFill>
                <a:schemeClr val="tx2"/>
              </a:solidFill>
            </a:endParaRPr>
          </a:p>
        </p:txBody>
      </p:sp>
      <p:graphicFrame>
        <p:nvGraphicFramePr>
          <p:cNvPr id="13" name="Object 12"/>
          <p:cNvGraphicFramePr>
            <a:graphicFrameLocks noChangeAspect="1"/>
          </p:cNvGraphicFramePr>
          <p:nvPr>
            <p:extLst>
              <p:ext uri="{D42A27DB-BD31-4B8C-83A1-F6EECF244321}">
                <p14:modId xmlns:p14="http://schemas.microsoft.com/office/powerpoint/2010/main" val="2667678559"/>
              </p:ext>
            </p:extLst>
          </p:nvPr>
        </p:nvGraphicFramePr>
        <p:xfrm>
          <a:off x="1726951" y="333828"/>
          <a:ext cx="657225" cy="509588"/>
        </p:xfrm>
        <a:graphic>
          <a:graphicData uri="http://schemas.openxmlformats.org/presentationml/2006/ole">
            <mc:AlternateContent xmlns:mc="http://schemas.openxmlformats.org/markup-compatibility/2006">
              <mc:Choice xmlns:v="urn:schemas-microsoft-com:vml" Requires="v">
                <p:oleObj spid="_x0000_s16868" name="Equation" r:id="rId4" imgW="228600" imgH="177480" progId="Equation.DSMT4">
                  <p:embed/>
                </p:oleObj>
              </mc:Choice>
              <mc:Fallback>
                <p:oleObj name="Equation" r:id="rId4" imgW="228600" imgH="177480" progId="Equation.DSMT4">
                  <p:embed/>
                  <p:pic>
                    <p:nvPicPr>
                      <p:cNvPr id="7" name="Object 6"/>
                      <p:cNvPicPr/>
                      <p:nvPr/>
                    </p:nvPicPr>
                    <p:blipFill>
                      <a:blip r:embed="rId5"/>
                      <a:stretch>
                        <a:fillRect/>
                      </a:stretch>
                    </p:blipFill>
                    <p:spPr>
                      <a:xfrm>
                        <a:off x="1726951" y="333828"/>
                        <a:ext cx="657225" cy="509588"/>
                      </a:xfrm>
                      <a:prstGeom prst="rect">
                        <a:avLst/>
                      </a:prstGeom>
                    </p:spPr>
                  </p:pic>
                </p:oleObj>
              </mc:Fallback>
            </mc:AlternateContent>
          </a:graphicData>
        </a:graphic>
      </p:graphicFrame>
      <p:sp>
        <p:nvSpPr>
          <p:cNvPr id="3" name="Text Placeholder 2"/>
          <p:cNvSpPr>
            <a:spLocks noGrp="1"/>
          </p:cNvSpPr>
          <p:nvPr>
            <p:ph type="body" idx="1"/>
          </p:nvPr>
        </p:nvSpPr>
        <p:spPr>
          <a:xfrm>
            <a:off x="457200" y="919554"/>
            <a:ext cx="8229600" cy="478970"/>
          </a:xfrm>
        </p:spPr>
        <p:txBody>
          <a:bodyPr/>
          <a:lstStyle/>
          <a:p>
            <a:r>
              <a:rPr lang="en-US" dirty="0" smtClean="0">
                <a:latin typeface="+mn-lt"/>
              </a:rPr>
              <a:t>Sixth Edition</a:t>
            </a:r>
            <a:endParaRPr lang="en-US" dirty="0">
              <a:latin typeface="+mn-lt"/>
            </a:endParaRPr>
          </a:p>
        </p:txBody>
      </p:sp>
      <p:sp>
        <p:nvSpPr>
          <p:cNvPr id="4" name="Text Placeholder 3"/>
          <p:cNvSpPr>
            <a:spLocks noGrp="1"/>
          </p:cNvSpPr>
          <p:nvPr>
            <p:ph type="body" idx="2"/>
          </p:nvPr>
        </p:nvSpPr>
        <p:spPr>
          <a:xfrm>
            <a:off x="5029200" y="1930400"/>
            <a:ext cx="3657600" cy="1094683"/>
          </a:xfrm>
        </p:spPr>
        <p:txBody>
          <a:bodyPr/>
          <a:lstStyle/>
          <a:p>
            <a:pPr lvl="0" algn="ctr"/>
            <a:r>
              <a:rPr lang="en-US" b="1" dirty="0">
                <a:solidFill>
                  <a:schemeClr val="tx1"/>
                </a:solidFill>
                <a:latin typeface="+mj-lt"/>
              </a:rPr>
              <a:t>Chapter </a:t>
            </a:r>
            <a:r>
              <a:rPr lang="en-US" b="1" dirty="0" smtClean="0">
                <a:solidFill>
                  <a:schemeClr val="tx1"/>
                </a:solidFill>
                <a:latin typeface="+mj-lt"/>
              </a:rPr>
              <a:t>3</a:t>
            </a:r>
            <a:endParaRPr lang="en-US" b="1" dirty="0">
              <a:solidFill>
                <a:schemeClr val="tx1"/>
              </a:solidFill>
              <a:latin typeface="+mj-lt"/>
            </a:endParaRPr>
          </a:p>
        </p:txBody>
      </p:sp>
      <p:sp>
        <p:nvSpPr>
          <p:cNvPr id="5" name="Text Placeholder 4"/>
          <p:cNvSpPr>
            <a:spLocks noGrp="1"/>
          </p:cNvSpPr>
          <p:nvPr>
            <p:ph type="body" idx="3"/>
          </p:nvPr>
        </p:nvSpPr>
        <p:spPr>
          <a:xfrm>
            <a:off x="5029200" y="3114461"/>
            <a:ext cx="3657600" cy="1428510"/>
          </a:xfrm>
        </p:spPr>
        <p:txBody>
          <a:bodyPr/>
          <a:lstStyle/>
          <a:p>
            <a:pPr algn="ctr"/>
            <a:r>
              <a:rPr lang="en-US" dirty="0">
                <a:solidFill>
                  <a:schemeClr val="tx1"/>
                </a:solidFill>
                <a:latin typeface="+mn-lt"/>
              </a:rPr>
              <a:t>Introduction to </a:t>
            </a:r>
            <a:r>
              <a:rPr lang="en-US" sz="800" dirty="0">
                <a:solidFill>
                  <a:schemeClr val="bg1"/>
                </a:solidFill>
                <a:latin typeface="+mn-lt"/>
              </a:rPr>
              <a:t>C </a:t>
            </a:r>
            <a:r>
              <a:rPr lang="en-US" sz="800" dirty="0" smtClean="0">
                <a:solidFill>
                  <a:schemeClr val="bg1"/>
                </a:solidFill>
                <a:latin typeface="+mn-lt"/>
              </a:rPr>
              <a:t>sharp</a:t>
            </a:r>
            <a:r>
              <a:rPr lang="en-US" dirty="0" smtClean="0">
                <a:solidFill>
                  <a:schemeClr val="tx1"/>
                </a:solidFill>
                <a:latin typeface="+mn-lt"/>
              </a:rPr>
              <a:t> App </a:t>
            </a:r>
            <a:r>
              <a:rPr lang="en-US" dirty="0">
                <a:solidFill>
                  <a:schemeClr val="tx1"/>
                </a:solidFill>
                <a:latin typeface="+mn-lt"/>
              </a:rPr>
              <a:t>Programming</a:t>
            </a:r>
          </a:p>
        </p:txBody>
      </p:sp>
      <p:graphicFrame>
        <p:nvGraphicFramePr>
          <p:cNvPr id="7" name="Object 6"/>
          <p:cNvGraphicFramePr>
            <a:graphicFrameLocks noChangeAspect="1"/>
          </p:cNvGraphicFramePr>
          <p:nvPr>
            <p:extLst>
              <p:ext uri="{D42A27DB-BD31-4B8C-83A1-F6EECF244321}">
                <p14:modId xmlns:p14="http://schemas.microsoft.com/office/powerpoint/2010/main" val="846813455"/>
              </p:ext>
            </p:extLst>
          </p:nvPr>
        </p:nvGraphicFramePr>
        <p:xfrm>
          <a:off x="7289283" y="3237989"/>
          <a:ext cx="418314" cy="319887"/>
        </p:xfrm>
        <a:graphic>
          <a:graphicData uri="http://schemas.openxmlformats.org/presentationml/2006/ole">
            <mc:AlternateContent xmlns:mc="http://schemas.openxmlformats.org/markup-compatibility/2006">
              <mc:Choice xmlns:v="urn:schemas-microsoft-com:vml" Requires="v">
                <p:oleObj spid="_x0000_s16869" name="Equation" r:id="rId6" imgW="215640" imgH="164880" progId="Equation.DSMT4">
                  <p:embed/>
                </p:oleObj>
              </mc:Choice>
              <mc:Fallback>
                <p:oleObj name="Equation" r:id="rId6" imgW="215640" imgH="164880" progId="Equation.DSMT4">
                  <p:embed/>
                  <p:pic>
                    <p:nvPicPr>
                      <p:cNvPr id="0" name=""/>
                      <p:cNvPicPr/>
                      <p:nvPr/>
                    </p:nvPicPr>
                    <p:blipFill>
                      <a:blip r:embed="rId7"/>
                      <a:stretch>
                        <a:fillRect/>
                      </a:stretch>
                    </p:blipFill>
                    <p:spPr>
                      <a:xfrm>
                        <a:off x="7289283" y="3237989"/>
                        <a:ext cx="418314" cy="319887"/>
                      </a:xfrm>
                      <a:prstGeom prst="rect">
                        <a:avLst/>
                      </a:prstGeom>
                    </p:spPr>
                  </p:pic>
                </p:oleObj>
              </mc:Fallback>
            </mc:AlternateContent>
          </a:graphicData>
        </a:graphic>
      </p:graphicFrame>
      <p:pic>
        <p:nvPicPr>
          <p:cNvPr id="8" name="Picture 7" descr="Front Cover: Visual C#® How to Program Sixth Edition by Deitel and Deitel."/>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6269" y="1640584"/>
            <a:ext cx="3708000" cy="4523396"/>
          </a:xfrm>
          <a:prstGeom prst="rect">
            <a:avLst/>
          </a:prstGeom>
          <a:ln w="9525">
            <a:solidFill>
              <a:schemeClr val="tx1"/>
            </a:solidFill>
          </a:ln>
        </p:spPr>
      </p:pic>
      <p:sp>
        <p:nvSpPr>
          <p:cNvPr id="6" name="Text Placeholder 5"/>
          <p:cNvSpPr>
            <a:spLocks noGrp="1"/>
          </p:cNvSpPr>
          <p:nvPr>
            <p:ph type="body" idx="13"/>
          </p:nvPr>
        </p:nvSpPr>
        <p:spPr>
          <a:xfrm>
            <a:off x="2743200" y="6474315"/>
            <a:ext cx="6077663" cy="229382"/>
          </a:xfrm>
        </p:spPr>
        <p:txBody>
          <a:bodyPr anchor="ct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40415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3.2.1 Comments </a:t>
            </a:r>
            <a:r>
              <a:rPr lang="en-US" sz="2000" b="0" dirty="0"/>
              <a:t>(1 of 2)</a:t>
            </a:r>
            <a:endParaRPr lang="en-US" dirty="0"/>
          </a:p>
        </p:txBody>
      </p:sp>
      <p:sp>
        <p:nvSpPr>
          <p:cNvPr id="3" name="Text Placeholder 2"/>
          <p:cNvSpPr>
            <a:spLocks noGrp="1"/>
          </p:cNvSpPr>
          <p:nvPr>
            <p:ph type="body" idx="1"/>
          </p:nvPr>
        </p:nvSpPr>
        <p:spPr>
          <a:xfrm>
            <a:off x="457200" y="1600201"/>
            <a:ext cx="8229600" cy="757564"/>
          </a:xfrm>
        </p:spPr>
        <p:txBody>
          <a:bodyPr/>
          <a:lstStyle/>
          <a:p>
            <a:r>
              <a:rPr lang="en-US" altLang="en-US" sz="2400" dirty="0">
                <a:latin typeface="+mn-lt"/>
                <a:ea typeface="Times New Roman" panose="02020603050405020304" pitchFamily="18" charset="0"/>
                <a:cs typeface="Calibri" panose="020F0502020204030204" pitchFamily="34" charset="0"/>
              </a:rPr>
              <a:t>You’ll insert </a:t>
            </a:r>
            <a:r>
              <a:rPr lang="en-US" altLang="en-US" sz="2400" b="1" dirty="0">
                <a:solidFill>
                  <a:schemeClr val="tx1"/>
                </a:solidFill>
                <a:latin typeface="+mn-lt"/>
                <a:ea typeface="Times New Roman" panose="02020603050405020304" pitchFamily="18" charset="0"/>
                <a:cs typeface="Calibri" panose="020F0502020204030204" pitchFamily="34" charset="0"/>
              </a:rPr>
              <a:t>comments</a:t>
            </a:r>
            <a:r>
              <a:rPr lang="en-US" altLang="en-US" sz="2400" dirty="0">
                <a:latin typeface="+mn-lt"/>
                <a:ea typeface="Times New Roman" panose="02020603050405020304" pitchFamily="18" charset="0"/>
                <a:cs typeface="Calibri" panose="020F0502020204030204" pitchFamily="34" charset="0"/>
              </a:rPr>
              <a:t> to document your apps and improve their readability</a:t>
            </a:r>
            <a:r>
              <a:rPr lang="en-US" altLang="en-US" sz="2400" dirty="0" smtClean="0">
                <a:latin typeface="+mn-lt"/>
                <a:ea typeface="Times New Roman" panose="02020603050405020304" pitchFamily="18" charset="0"/>
                <a:cs typeface="Calibri" panose="020F0502020204030204" pitchFamily="34" charset="0"/>
              </a:rPr>
              <a:t>.</a:t>
            </a:r>
          </a:p>
        </p:txBody>
      </p:sp>
      <p:sp>
        <p:nvSpPr>
          <p:cNvPr id="4" name="Content Placeholder 3"/>
          <p:cNvSpPr>
            <a:spLocks noGrp="1"/>
          </p:cNvSpPr>
          <p:nvPr>
            <p:ph sz="quarter" idx="13"/>
          </p:nvPr>
        </p:nvSpPr>
        <p:spPr>
          <a:xfrm>
            <a:off x="457200" y="2518693"/>
            <a:ext cx="1034716" cy="558800"/>
          </a:xfrm>
        </p:spPr>
        <p:txBody>
          <a:bodyPr/>
          <a:lstStyle/>
          <a:p>
            <a:r>
              <a:rPr lang="en-US" altLang="en-US" sz="2400" dirty="0" smtClean="0">
                <a:latin typeface="+mn-lt"/>
                <a:ea typeface="Times New Roman" panose="02020603050405020304" pitchFamily="18" charset="0"/>
                <a:cs typeface="Calibri" panose="020F0502020204030204" pitchFamily="34" charset="0"/>
              </a:rPr>
              <a:t>The</a:t>
            </a:r>
            <a:endParaRPr lang="en-US" sz="2400" dirty="0">
              <a:latin typeface="+mn-lt"/>
            </a:endParaRPr>
          </a:p>
        </p:txBody>
      </p:sp>
      <p:graphicFrame>
        <p:nvGraphicFramePr>
          <p:cNvPr id="10" name="Object 9" descr="C sharp"/>
          <p:cNvGraphicFramePr>
            <a:graphicFrameLocks noChangeAspect="1"/>
          </p:cNvGraphicFramePr>
          <p:nvPr>
            <p:extLst>
              <p:ext uri="{D42A27DB-BD31-4B8C-83A1-F6EECF244321}">
                <p14:modId xmlns:p14="http://schemas.microsoft.com/office/powerpoint/2010/main" val="2360913600"/>
              </p:ext>
            </p:extLst>
          </p:nvPr>
        </p:nvGraphicFramePr>
        <p:xfrm>
          <a:off x="1375099" y="2631782"/>
          <a:ext cx="509081" cy="389298"/>
        </p:xfrm>
        <a:graphic>
          <a:graphicData uri="http://schemas.openxmlformats.org/presentationml/2006/ole">
            <mc:AlternateContent xmlns:mc="http://schemas.openxmlformats.org/markup-compatibility/2006">
              <mc:Choice xmlns:v="urn:schemas-microsoft-com:vml" Requires="v">
                <p:oleObj spid="_x0000_s19648" name="Equation" r:id="rId3" imgW="215640" imgH="164880" progId="Equation.DSMT4">
                  <p:embed/>
                </p:oleObj>
              </mc:Choice>
              <mc:Fallback>
                <p:oleObj name="Equation" r:id="rId3" imgW="215640" imgH="164880" progId="Equation.DSMT4">
                  <p:embed/>
                  <p:pic>
                    <p:nvPicPr>
                      <p:cNvPr id="9" name="Object 8"/>
                      <p:cNvPicPr/>
                      <p:nvPr/>
                    </p:nvPicPr>
                    <p:blipFill>
                      <a:blip r:embed="rId4"/>
                      <a:stretch>
                        <a:fillRect/>
                      </a:stretch>
                    </p:blipFill>
                    <p:spPr>
                      <a:xfrm>
                        <a:off x="1375099" y="2631782"/>
                        <a:ext cx="509081" cy="389298"/>
                      </a:xfrm>
                      <a:prstGeom prst="rect">
                        <a:avLst/>
                      </a:prstGeom>
                    </p:spPr>
                  </p:pic>
                </p:oleObj>
              </mc:Fallback>
            </mc:AlternateContent>
          </a:graphicData>
        </a:graphic>
      </p:graphicFrame>
      <p:sp>
        <p:nvSpPr>
          <p:cNvPr id="5" name="Content Placeholder 4"/>
          <p:cNvSpPr>
            <a:spLocks noGrp="1"/>
          </p:cNvSpPr>
          <p:nvPr>
            <p:ph sz="quarter" idx="14"/>
          </p:nvPr>
        </p:nvSpPr>
        <p:spPr>
          <a:xfrm>
            <a:off x="1818263" y="2511214"/>
            <a:ext cx="6987925" cy="433308"/>
          </a:xfrm>
        </p:spPr>
        <p:txBody>
          <a:bodyPr/>
          <a:lstStyle/>
          <a:p>
            <a:pPr marL="432" indent="0">
              <a:buNone/>
            </a:pPr>
            <a:r>
              <a:rPr lang="en-US" altLang="en-US" sz="2400" dirty="0">
                <a:latin typeface="+mn-lt"/>
                <a:ea typeface="Times New Roman" panose="02020603050405020304" pitchFamily="18" charset="0"/>
                <a:cs typeface="Calibri" panose="020F0502020204030204" pitchFamily="34" charset="0"/>
              </a:rPr>
              <a:t>compiler ignores comments, so they do </a:t>
            </a:r>
            <a:r>
              <a:rPr lang="en-US" altLang="en-US" sz="2400" b="1" dirty="0">
                <a:latin typeface="+mn-lt"/>
                <a:ea typeface="Times New Roman" panose="02020603050405020304" pitchFamily="18" charset="0"/>
                <a:cs typeface="Calibri" panose="020F0502020204030204" pitchFamily="34" charset="0"/>
              </a:rPr>
              <a:t>not </a:t>
            </a:r>
            <a:r>
              <a:rPr lang="en-US" altLang="en-US" sz="2400" dirty="0" smtClean="0">
                <a:latin typeface="+mn-lt"/>
                <a:ea typeface="Times New Roman" panose="02020603050405020304" pitchFamily="18" charset="0"/>
                <a:cs typeface="Calibri" panose="020F0502020204030204" pitchFamily="34" charset="0"/>
              </a:rPr>
              <a:t>cause</a:t>
            </a:r>
            <a:endParaRPr lang="en-US" sz="2400" dirty="0">
              <a:latin typeface="+mn-lt"/>
            </a:endParaRPr>
          </a:p>
        </p:txBody>
      </p:sp>
      <p:sp>
        <p:nvSpPr>
          <p:cNvPr id="6" name="Content Placeholder 5"/>
          <p:cNvSpPr>
            <a:spLocks noGrp="1"/>
          </p:cNvSpPr>
          <p:nvPr>
            <p:ph sz="quarter" idx="15"/>
          </p:nvPr>
        </p:nvSpPr>
        <p:spPr>
          <a:xfrm>
            <a:off x="457201" y="2961147"/>
            <a:ext cx="8229600" cy="800539"/>
          </a:xfrm>
        </p:spPr>
        <p:txBody>
          <a:bodyPr/>
          <a:lstStyle/>
          <a:p>
            <a:pPr marL="265113" indent="15875">
              <a:buNone/>
            </a:pPr>
            <a:r>
              <a:rPr lang="en-US" altLang="en-US" sz="2400" dirty="0">
                <a:latin typeface="+mn-lt"/>
                <a:ea typeface="Times New Roman" panose="02020603050405020304" pitchFamily="18" charset="0"/>
                <a:cs typeface="Calibri" panose="020F0502020204030204" pitchFamily="34" charset="0"/>
              </a:rPr>
              <a:t>the</a:t>
            </a:r>
            <a:r>
              <a:rPr lang="en-US" altLang="en-US" sz="2400" dirty="0">
                <a:latin typeface="+mn-lt"/>
                <a:ea typeface="Times New Roman" panose="02020603050405020304" pitchFamily="18" charset="0"/>
              </a:rPr>
              <a:t> </a:t>
            </a:r>
            <a:r>
              <a:rPr lang="en-US" altLang="en-US" sz="2400" dirty="0">
                <a:latin typeface="+mn-lt"/>
                <a:ea typeface="Times New Roman" panose="02020603050405020304" pitchFamily="18" charset="0"/>
                <a:cs typeface="Calibri" panose="020F0502020204030204" pitchFamily="34" charset="0"/>
              </a:rPr>
              <a:t>computer to perform any action when the app executes</a:t>
            </a:r>
            <a:r>
              <a:rPr lang="en-US" altLang="en-US" sz="2400" dirty="0" smtClean="0">
                <a:latin typeface="+mn-lt"/>
                <a:ea typeface="Times New Roman" panose="02020603050405020304" pitchFamily="18" charset="0"/>
                <a:cs typeface="Calibri" panose="020F0502020204030204" pitchFamily="34" charset="0"/>
              </a:rPr>
              <a:t>.</a:t>
            </a:r>
          </a:p>
        </p:txBody>
      </p:sp>
      <p:sp>
        <p:nvSpPr>
          <p:cNvPr id="7" name="Content Placeholder 6"/>
          <p:cNvSpPr>
            <a:spLocks noGrp="1"/>
          </p:cNvSpPr>
          <p:nvPr>
            <p:ph sz="quarter" idx="16"/>
          </p:nvPr>
        </p:nvSpPr>
        <p:spPr>
          <a:xfrm>
            <a:off x="457200" y="3797238"/>
            <a:ext cx="8229600" cy="652462"/>
          </a:xfrm>
        </p:spPr>
        <p:txBody>
          <a:bodyPr/>
          <a:lstStyle/>
          <a:p>
            <a:r>
              <a:rPr lang="en-US" altLang="en-US" sz="2400" dirty="0">
                <a:latin typeface="+mn-lt"/>
                <a:ea typeface="Times New Roman" panose="02020603050405020304" pitchFamily="18" charset="0"/>
                <a:cs typeface="Calibri" panose="020F0502020204030204" pitchFamily="34" charset="0"/>
              </a:rPr>
              <a:t>A comment that begins with</a:t>
            </a:r>
            <a:endParaRPr lang="en-US" sz="2400" dirty="0">
              <a:latin typeface="+mn-lt"/>
            </a:endParaRPr>
          </a:p>
        </p:txBody>
      </p:sp>
      <p:pic>
        <p:nvPicPr>
          <p:cNvPr id="11" name="Picture 10" descr="Forward slash forward slash"/>
          <p:cNvPicPr>
            <a:picLocks noChangeAspect="1"/>
          </p:cNvPicPr>
          <p:nvPr/>
        </p:nvPicPr>
        <p:blipFill rotWithShape="1">
          <a:blip r:embed="rId5"/>
          <a:srcRect l="37268" b="18048"/>
          <a:stretch/>
        </p:blipFill>
        <p:spPr>
          <a:xfrm>
            <a:off x="4600640" y="3776434"/>
            <a:ext cx="575363" cy="509176"/>
          </a:xfrm>
          <a:prstGeom prst="rect">
            <a:avLst/>
          </a:prstGeom>
        </p:spPr>
      </p:pic>
      <p:sp>
        <p:nvSpPr>
          <p:cNvPr id="8" name="Content Placeholder 7"/>
          <p:cNvSpPr>
            <a:spLocks noGrp="1"/>
          </p:cNvSpPr>
          <p:nvPr>
            <p:ph sz="quarter" idx="17"/>
          </p:nvPr>
        </p:nvSpPr>
        <p:spPr>
          <a:xfrm>
            <a:off x="457200" y="3780821"/>
            <a:ext cx="8229600" cy="1139448"/>
          </a:xfrm>
        </p:spPr>
        <p:txBody>
          <a:bodyPr/>
          <a:lstStyle/>
          <a:p>
            <a:pPr marL="273050" indent="4298950">
              <a:buNone/>
            </a:pPr>
            <a:r>
              <a:rPr lang="en-US" altLang="en-US" sz="2400" dirty="0">
                <a:latin typeface="+mn-lt"/>
                <a:ea typeface="Times New Roman" panose="02020603050405020304" pitchFamily="18" charset="0"/>
                <a:cs typeface="Calibri" panose="020F0502020204030204" pitchFamily="34" charset="0"/>
              </a:rPr>
              <a:t>is called a </a:t>
            </a:r>
            <a:r>
              <a:rPr lang="en-US" altLang="en-US" sz="2400" b="1" dirty="0">
                <a:solidFill>
                  <a:schemeClr val="tx1"/>
                </a:solidFill>
                <a:latin typeface="+mn-lt"/>
                <a:ea typeface="Times New Roman" panose="02020603050405020304" pitchFamily="18" charset="0"/>
                <a:cs typeface="Calibri" panose="020F0502020204030204" pitchFamily="34" charset="0"/>
              </a:rPr>
              <a:t>single-line comment</a:t>
            </a:r>
            <a:r>
              <a:rPr lang="en-US" altLang="en-US" sz="2400" dirty="0">
                <a:latin typeface="+mn-lt"/>
                <a:ea typeface="Times New Roman" panose="02020603050405020304" pitchFamily="18" charset="0"/>
                <a:cs typeface="Calibri" panose="020F0502020204030204" pitchFamily="34" charset="0"/>
              </a:rPr>
              <a:t>, because it terminates at the end of the line on which it </a:t>
            </a:r>
            <a:r>
              <a:rPr lang="en-US" altLang="en-US" sz="2400" dirty="0" smtClean="0">
                <a:latin typeface="+mn-lt"/>
                <a:ea typeface="Times New Roman" panose="02020603050405020304" pitchFamily="18" charset="0"/>
                <a:cs typeface="Calibri" panose="020F0502020204030204" pitchFamily="34" charset="0"/>
              </a:rPr>
              <a:t>appears.</a:t>
            </a:r>
            <a:endParaRPr lang="en-US" altLang="en-US" sz="2400" dirty="0">
              <a:solidFill>
                <a:srgbClr val="4D99FF"/>
              </a:solidFill>
              <a:latin typeface="+mn-lt"/>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171856691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Good Programming Practice 3.11</a:t>
            </a:r>
          </a:p>
        </p:txBody>
      </p:sp>
      <p:sp>
        <p:nvSpPr>
          <p:cNvPr id="3" name="Text Placeholder 2"/>
          <p:cNvSpPr>
            <a:spLocks noGrp="1"/>
          </p:cNvSpPr>
          <p:nvPr>
            <p:ph type="body" idx="1"/>
          </p:nvPr>
        </p:nvSpPr>
        <p:spPr/>
        <p:txBody>
          <a:bodyPr/>
          <a:lstStyle/>
          <a:p>
            <a:pPr marL="0" indent="0">
              <a:buNone/>
            </a:pPr>
            <a:r>
              <a:rPr lang="en-US" sz="2400" dirty="0">
                <a:latin typeface="+mn-lt"/>
              </a:rPr>
              <a:t>A lengthy statement can be spread over several lines. If a single statement must be split across lines, choose breaking points that make sense, such as after a comma in a commaseparated list, or after an operator in a lengthy expression. If a statement is split across two or more lines, indent all lines after the first until the end of the statement</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39458561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3.9 Decision </a:t>
            </a:r>
            <a:r>
              <a:rPr lang="en-US" dirty="0"/>
              <a:t>Making: Equality and Relational </a:t>
            </a:r>
            <a:r>
              <a:rPr lang="en-US" dirty="0" smtClean="0"/>
              <a:t>Operators </a:t>
            </a:r>
            <a:r>
              <a:rPr lang="en-US" sz="2000" b="0" dirty="0" smtClean="0"/>
              <a:t>(4 </a:t>
            </a:r>
            <a:r>
              <a:rPr lang="en-US" sz="2000" b="0" dirty="0"/>
              <a:t>of 4)</a:t>
            </a:r>
            <a:endParaRPr lang="en-US" sz="2000" dirty="0"/>
          </a:p>
        </p:txBody>
      </p:sp>
      <p:sp>
        <p:nvSpPr>
          <p:cNvPr id="3" name="Text Placeholder 2"/>
          <p:cNvSpPr>
            <a:spLocks noGrp="1"/>
          </p:cNvSpPr>
          <p:nvPr>
            <p:ph type="body" idx="1"/>
          </p:nvPr>
        </p:nvSpPr>
        <p:spPr/>
        <p:txBody>
          <a:bodyPr/>
          <a:lstStyle/>
          <a:p>
            <a:r>
              <a:rPr lang="en-US" altLang="en-US" sz="2400" dirty="0">
                <a:latin typeface="+mn-lt"/>
                <a:cs typeface="Times New Roman" panose="02020603050405020304" pitchFamily="18" charset="0"/>
              </a:rPr>
              <a:t>Figure 3.23 shows the precedence of the operators introduced in this chapter from top to bottom in decreasing order of precedence</a:t>
            </a:r>
            <a:r>
              <a:rPr lang="en-US" altLang="en-US" sz="2400" dirty="0" smtClean="0">
                <a:latin typeface="+mn-lt"/>
                <a:cs typeface="Times New Roman" panose="02020603050405020304" pitchFamily="18" charset="0"/>
              </a:rPr>
              <a:t>.</a:t>
            </a:r>
            <a:endParaRPr lang="en-US" altLang="en-US" sz="2400" dirty="0">
              <a:latin typeface="+mn-lt"/>
              <a:cs typeface="Times New Roman" panose="02020603050405020304" pitchFamily="18" charset="0"/>
            </a:endParaRPr>
          </a:p>
        </p:txBody>
      </p:sp>
    </p:spTree>
    <p:extLst>
      <p:ext uri="{BB962C8B-B14F-4D97-AF65-F5344CB8AC3E}">
        <p14:creationId xmlns:p14="http://schemas.microsoft.com/office/powerpoint/2010/main" val="7414521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Good Programming Practice 3.12</a:t>
            </a:r>
          </a:p>
        </p:txBody>
      </p:sp>
      <p:sp>
        <p:nvSpPr>
          <p:cNvPr id="3" name="Text Placeholder 2"/>
          <p:cNvSpPr>
            <a:spLocks noGrp="1"/>
          </p:cNvSpPr>
          <p:nvPr>
            <p:ph type="body" idx="1"/>
          </p:nvPr>
        </p:nvSpPr>
        <p:spPr/>
        <p:txBody>
          <a:bodyPr/>
          <a:lstStyle/>
          <a:p>
            <a:pPr marL="0" indent="0">
              <a:buNone/>
            </a:pPr>
            <a:r>
              <a:rPr lang="en-US" sz="2400" dirty="0">
                <a:latin typeface="+mn-lt"/>
              </a:rPr>
              <a:t>Refer to the operator precedence chart (the complete chart is in Appendix A) when writing expressions containing many operators. Confirm that the operations in the expression are performed in the order you expect. If you’re uncertain about the order of evaluation in a complex expression, use parentheses to force the order, as you would do in algebraic expressions. Some programmers also use parentheses to clarify the order. Observe that some operators, such as assignment, =, associate from right to left rather than left to right</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5230045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3.23 Precedence and Associativity of Operations Discussed So Far</a:t>
            </a:r>
          </a:p>
        </p:txBody>
      </p:sp>
      <p:pic>
        <p:nvPicPr>
          <p:cNvPr id="4" name="Picture 3" descr="A table. The table is titled, precedence and associativity of operations discussed so far. It has 5 rows and 3 columns. The columns have the following headings from left to right: operators, associativity, type. The row entries are as follows. Row 1: operators, asterisk, forward slash, %. Associativity, left to right. Type, multiplicative. Row 2: operators, +, minus. Associativity, left to right. Type, additive. Row 3: operators, left angle bracket, left angle bracket =, right angle bracket, right angle bracket =. Associativity, left to right. Type, relational. Row 4: operators, = =, exclamation point =. Associativity, left to right. Type, equality. Row 5: operators, =. Associativity, right to left. Type, assignment."/>
          <p:cNvPicPr>
            <a:picLocks noChangeAspect="1"/>
          </p:cNvPicPr>
          <p:nvPr/>
        </p:nvPicPr>
        <p:blipFill rotWithShape="1">
          <a:blip r:embed="rId2">
            <a:extLst>
              <a:ext uri="{28A0092B-C50C-407E-A947-70E740481C1C}">
                <a14:useLocalDpi xmlns:a14="http://schemas.microsoft.com/office/drawing/2010/main" val="0"/>
              </a:ext>
            </a:extLst>
          </a:blip>
          <a:srcRect b="3726"/>
          <a:stretch/>
        </p:blipFill>
        <p:spPr>
          <a:xfrm>
            <a:off x="555085" y="1881943"/>
            <a:ext cx="8033831" cy="2978816"/>
          </a:xfrm>
          <a:prstGeom prst="rect">
            <a:avLst/>
          </a:prstGeom>
        </p:spPr>
      </p:pic>
    </p:spTree>
    <p:extLst>
      <p:ext uri="{BB962C8B-B14F-4D97-AF65-F5344CB8AC3E}">
        <p14:creationId xmlns:p14="http://schemas.microsoft.com/office/powerpoint/2010/main" val="31446021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lt2"/>
                </a:solidFill>
              </a:rPr>
              <a:t>Copyright</a:t>
            </a:r>
            <a:endParaRPr lang="en-US" dirty="0"/>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860425"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7270236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3.2.1 Comments </a:t>
            </a:r>
            <a:r>
              <a:rPr lang="en-US" sz="2000" b="0" dirty="0"/>
              <a:t>(2 of 2)</a:t>
            </a:r>
            <a:endParaRPr lang="en-US" dirty="0"/>
          </a:p>
        </p:txBody>
      </p:sp>
      <p:sp>
        <p:nvSpPr>
          <p:cNvPr id="3" name="Text Placeholder 2"/>
          <p:cNvSpPr>
            <a:spLocks noGrp="1"/>
          </p:cNvSpPr>
          <p:nvPr>
            <p:ph type="body" idx="1"/>
          </p:nvPr>
        </p:nvSpPr>
        <p:spPr>
          <a:xfrm>
            <a:off x="457200" y="1600201"/>
            <a:ext cx="681789" cy="533400"/>
          </a:xfrm>
        </p:spPr>
        <p:txBody>
          <a:bodyPr/>
          <a:lstStyle/>
          <a:p>
            <a:r>
              <a:rPr lang="en-US" altLang="en-US" sz="2400" dirty="0">
                <a:latin typeface="+mn-lt"/>
                <a:ea typeface="Times New Roman" panose="02020603050405020304" pitchFamily="18" charset="0"/>
                <a:cs typeface="Calibri" panose="020F0502020204030204" pitchFamily="34" charset="0"/>
              </a:rPr>
              <a:t>A</a:t>
            </a:r>
            <a:endParaRPr lang="en-US" sz="2400" dirty="0">
              <a:latin typeface="+mn-lt"/>
            </a:endParaRPr>
          </a:p>
        </p:txBody>
      </p:sp>
      <p:pic>
        <p:nvPicPr>
          <p:cNvPr id="10" name="Picture 9" descr="Forward slash forward slash"/>
          <p:cNvPicPr>
            <a:picLocks noChangeAspect="1"/>
          </p:cNvPicPr>
          <p:nvPr/>
        </p:nvPicPr>
        <p:blipFill rotWithShape="1">
          <a:blip r:embed="rId2"/>
          <a:srcRect l="39814" b="9560"/>
          <a:stretch/>
        </p:blipFill>
        <p:spPr>
          <a:xfrm>
            <a:off x="1122949" y="1586751"/>
            <a:ext cx="568734" cy="578934"/>
          </a:xfrm>
          <a:prstGeom prst="rect">
            <a:avLst/>
          </a:prstGeom>
        </p:spPr>
      </p:pic>
      <p:sp>
        <p:nvSpPr>
          <p:cNvPr id="4" name="Content Placeholder 3"/>
          <p:cNvSpPr>
            <a:spLocks noGrp="1"/>
          </p:cNvSpPr>
          <p:nvPr>
            <p:ph sz="quarter" idx="13"/>
          </p:nvPr>
        </p:nvSpPr>
        <p:spPr>
          <a:xfrm>
            <a:off x="457200" y="1588256"/>
            <a:ext cx="8229600" cy="851529"/>
          </a:xfrm>
        </p:spPr>
        <p:txBody>
          <a:bodyPr/>
          <a:lstStyle/>
          <a:p>
            <a:pPr marL="273050" indent="801688">
              <a:buNone/>
            </a:pPr>
            <a:r>
              <a:rPr lang="en-US" altLang="en-US" sz="2400" dirty="0">
                <a:latin typeface="+mn-lt"/>
                <a:ea typeface="Times New Roman" panose="02020603050405020304" pitchFamily="18" charset="0"/>
                <a:cs typeface="Calibri" panose="020F0502020204030204" pitchFamily="34" charset="0"/>
              </a:rPr>
              <a:t>comment also can begin in the middle of a line and continue until the end of that line</a:t>
            </a:r>
            <a:r>
              <a:rPr lang="en-US" altLang="en-US" sz="2400" dirty="0" smtClean="0">
                <a:latin typeface="+mn-lt"/>
                <a:ea typeface="Times New Roman" panose="02020603050405020304" pitchFamily="18" charset="0"/>
                <a:cs typeface="Calibri" panose="020F0502020204030204" pitchFamily="34" charset="0"/>
              </a:rPr>
              <a:t>.</a:t>
            </a:r>
            <a:endParaRPr lang="en-US" altLang="en-US" sz="2400" dirty="0">
              <a:latin typeface="+mn-lt"/>
              <a:ea typeface="Times New Roman" panose="02020603050405020304" pitchFamily="18" charset="0"/>
              <a:cs typeface="Calibri" panose="020F0502020204030204" pitchFamily="34" charset="0"/>
            </a:endParaRPr>
          </a:p>
        </p:txBody>
      </p:sp>
      <p:sp>
        <p:nvSpPr>
          <p:cNvPr id="5" name="Content Placeholder 4"/>
          <p:cNvSpPr>
            <a:spLocks noGrp="1"/>
          </p:cNvSpPr>
          <p:nvPr>
            <p:ph sz="quarter" idx="14"/>
          </p:nvPr>
        </p:nvSpPr>
        <p:spPr>
          <a:xfrm>
            <a:off x="457201" y="2537246"/>
            <a:ext cx="6729662" cy="443999"/>
          </a:xfrm>
        </p:spPr>
        <p:txBody>
          <a:bodyPr/>
          <a:lstStyle/>
          <a:p>
            <a:r>
              <a:rPr lang="en-US" altLang="en-US" sz="2400" b="1" dirty="0">
                <a:solidFill>
                  <a:schemeClr val="tx1"/>
                </a:solidFill>
                <a:latin typeface="+mn-lt"/>
                <a:ea typeface="Times New Roman" panose="02020603050405020304" pitchFamily="18" charset="0"/>
                <a:cs typeface="Calibri" panose="020F0502020204030204" pitchFamily="34" charset="0"/>
              </a:rPr>
              <a:t>Delimited comments</a:t>
            </a:r>
            <a:r>
              <a:rPr lang="en-US" altLang="en-US" sz="2400" dirty="0">
                <a:latin typeface="+mn-lt"/>
                <a:ea typeface="Times New Roman" panose="02020603050405020304" pitchFamily="18" charset="0"/>
                <a:cs typeface="Calibri" panose="020F0502020204030204" pitchFamily="34" charset="0"/>
              </a:rPr>
              <a:t> begin with the </a:t>
            </a:r>
            <a:r>
              <a:rPr lang="en-US" altLang="en-US" sz="2400" dirty="0" smtClean="0">
                <a:latin typeface="+mn-lt"/>
                <a:ea typeface="Times New Roman" panose="02020603050405020304" pitchFamily="18" charset="0"/>
                <a:cs typeface="Calibri" panose="020F0502020204030204" pitchFamily="34" charset="0"/>
              </a:rPr>
              <a:t>delimiter</a:t>
            </a:r>
            <a:endParaRPr lang="en-US" sz="2400" dirty="0">
              <a:latin typeface="+mn-lt"/>
            </a:endParaRPr>
          </a:p>
        </p:txBody>
      </p:sp>
      <p:pic>
        <p:nvPicPr>
          <p:cNvPr id="11" name="Picture 10" descr="Forward slash asterisk"/>
          <p:cNvPicPr>
            <a:picLocks noChangeAspect="1"/>
          </p:cNvPicPr>
          <p:nvPr/>
        </p:nvPicPr>
        <p:blipFill rotWithShape="1">
          <a:blip r:embed="rId3"/>
          <a:srcRect l="44065" b="24313"/>
          <a:stretch/>
        </p:blipFill>
        <p:spPr>
          <a:xfrm>
            <a:off x="7072384" y="2537246"/>
            <a:ext cx="453545" cy="484500"/>
          </a:xfrm>
          <a:prstGeom prst="rect">
            <a:avLst/>
          </a:prstGeom>
        </p:spPr>
      </p:pic>
      <p:sp>
        <p:nvSpPr>
          <p:cNvPr id="6" name="Content Placeholder 5"/>
          <p:cNvSpPr>
            <a:spLocks noGrp="1"/>
          </p:cNvSpPr>
          <p:nvPr>
            <p:ph sz="quarter" idx="15"/>
          </p:nvPr>
        </p:nvSpPr>
        <p:spPr>
          <a:xfrm>
            <a:off x="457201" y="2900043"/>
            <a:ext cx="4114800" cy="436714"/>
          </a:xfrm>
        </p:spPr>
        <p:txBody>
          <a:bodyPr/>
          <a:lstStyle/>
          <a:p>
            <a:pPr marL="0" indent="265113">
              <a:buNone/>
            </a:pPr>
            <a:r>
              <a:rPr lang="en-US" altLang="en-US" sz="2400" dirty="0" smtClean="0">
                <a:latin typeface="+mn-lt"/>
                <a:ea typeface="Times New Roman" panose="02020603050405020304" pitchFamily="18" charset="0"/>
                <a:cs typeface="Calibri" panose="020F0502020204030204" pitchFamily="34" charset="0"/>
              </a:rPr>
              <a:t>and </a:t>
            </a:r>
            <a:r>
              <a:rPr lang="en-US" altLang="en-US" sz="2400" dirty="0">
                <a:latin typeface="+mn-lt"/>
                <a:ea typeface="Times New Roman" panose="02020603050405020304" pitchFamily="18" charset="0"/>
                <a:cs typeface="Calibri" panose="020F0502020204030204" pitchFamily="34" charset="0"/>
              </a:rPr>
              <a:t>end with the delimiter</a:t>
            </a:r>
            <a:endParaRPr lang="en-US" sz="2400" dirty="0">
              <a:latin typeface="+mn-lt"/>
            </a:endParaRPr>
          </a:p>
        </p:txBody>
      </p:sp>
      <p:pic>
        <p:nvPicPr>
          <p:cNvPr id="12" name="Picture 11" descr="Asterisk forward slash."/>
          <p:cNvPicPr>
            <a:picLocks noChangeAspect="1"/>
          </p:cNvPicPr>
          <p:nvPr/>
        </p:nvPicPr>
        <p:blipFill rotWithShape="1">
          <a:blip r:embed="rId4"/>
          <a:srcRect l="40108" b="21807"/>
          <a:stretch/>
        </p:blipFill>
        <p:spPr>
          <a:xfrm>
            <a:off x="4288190" y="2907505"/>
            <a:ext cx="485630" cy="500542"/>
          </a:xfrm>
          <a:prstGeom prst="rect">
            <a:avLst/>
          </a:prstGeom>
        </p:spPr>
      </p:pic>
      <p:sp>
        <p:nvSpPr>
          <p:cNvPr id="7" name="Content Placeholder 6"/>
          <p:cNvSpPr>
            <a:spLocks noGrp="1"/>
          </p:cNvSpPr>
          <p:nvPr>
            <p:ph sz="quarter" idx="16"/>
          </p:nvPr>
        </p:nvSpPr>
        <p:spPr>
          <a:xfrm>
            <a:off x="334706" y="2904268"/>
            <a:ext cx="8352093" cy="933029"/>
          </a:xfrm>
        </p:spPr>
        <p:txBody>
          <a:bodyPr/>
          <a:lstStyle/>
          <a:p>
            <a:pPr marL="354013" indent="3865563">
              <a:buNone/>
            </a:pPr>
            <a:r>
              <a:rPr lang="en-US" altLang="en-US" sz="2400" dirty="0">
                <a:latin typeface="+mn-lt"/>
                <a:ea typeface="Times New Roman" panose="02020603050405020304" pitchFamily="18" charset="0"/>
                <a:cs typeface="Calibri" panose="020F0502020204030204" pitchFamily="34" charset="0"/>
              </a:rPr>
              <a:t>. All text between the delimiters is ignored by the compiler</a:t>
            </a:r>
            <a:r>
              <a:rPr lang="en-US" altLang="en-US" sz="2400" dirty="0" smtClean="0">
                <a:latin typeface="+mn-lt"/>
                <a:ea typeface="Times New Roman" panose="02020603050405020304" pitchFamily="18" charset="0"/>
                <a:cs typeface="Calibri" panose="020F0502020204030204" pitchFamily="34" charset="0"/>
              </a:rPr>
              <a:t>.</a:t>
            </a:r>
            <a:endParaRPr lang="en-US" altLang="en-US" sz="2400" dirty="0">
              <a:solidFill>
                <a:srgbClr val="4D99FF"/>
              </a:solidFill>
              <a:latin typeface="+mn-lt"/>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437645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Common Programming Error </a:t>
            </a:r>
            <a:r>
              <a:rPr lang="en-US" dirty="0" smtClean="0"/>
              <a:t>3.1</a:t>
            </a:r>
            <a:endParaRPr lang="en-US" dirty="0"/>
          </a:p>
        </p:txBody>
      </p:sp>
      <p:sp>
        <p:nvSpPr>
          <p:cNvPr id="3" name="Text Placeholder 2"/>
          <p:cNvSpPr>
            <a:spLocks noGrp="1"/>
          </p:cNvSpPr>
          <p:nvPr>
            <p:ph type="body" idx="1"/>
          </p:nvPr>
        </p:nvSpPr>
        <p:spPr>
          <a:xfrm>
            <a:off x="457200" y="1600200"/>
            <a:ext cx="8523514" cy="1534885"/>
          </a:xfrm>
        </p:spPr>
        <p:txBody>
          <a:bodyPr/>
          <a:lstStyle/>
          <a:p>
            <a:pPr marL="0" indent="0">
              <a:buNone/>
            </a:pPr>
            <a:r>
              <a:rPr lang="en-US" sz="2400" dirty="0">
                <a:latin typeface="+mn-lt"/>
              </a:rPr>
              <a:t>Forgetting one of the delimiters of a delimited comment is a syntax error. A programming language’s </a:t>
            </a:r>
            <a:r>
              <a:rPr lang="en-US" sz="2400" b="1" dirty="0">
                <a:latin typeface="+mn-lt"/>
              </a:rPr>
              <a:t>syntax</a:t>
            </a:r>
            <a:r>
              <a:rPr lang="en-US" sz="2400" dirty="0">
                <a:latin typeface="+mn-lt"/>
              </a:rPr>
              <a:t> specifies the grammatical rules for writing code in that language. A </a:t>
            </a:r>
            <a:r>
              <a:rPr lang="en-US" sz="2400" b="1" dirty="0">
                <a:latin typeface="+mn-lt"/>
              </a:rPr>
              <a:t>syntax</a:t>
            </a:r>
            <a:r>
              <a:rPr lang="en-US" sz="2400" dirty="0">
                <a:latin typeface="+mn-lt"/>
              </a:rPr>
              <a:t> </a:t>
            </a:r>
            <a:r>
              <a:rPr lang="en-US" sz="2400" b="1" dirty="0">
                <a:latin typeface="+mn-lt"/>
              </a:rPr>
              <a:t>error</a:t>
            </a:r>
            <a:r>
              <a:rPr lang="en-US" sz="2400" dirty="0">
                <a:latin typeface="+mn-lt"/>
              </a:rPr>
              <a:t> occurs when the compiler encounters code that </a:t>
            </a:r>
            <a:r>
              <a:rPr lang="en-US" sz="2400" dirty="0" smtClean="0">
                <a:latin typeface="+mn-lt"/>
              </a:rPr>
              <a:t>violates</a:t>
            </a:r>
            <a:endParaRPr lang="en-US" sz="2400" dirty="0">
              <a:latin typeface="+mn-lt"/>
            </a:endParaRPr>
          </a:p>
        </p:txBody>
      </p:sp>
      <p:graphicFrame>
        <p:nvGraphicFramePr>
          <p:cNvPr id="8" name="Object 7" descr="C sharp's"/>
          <p:cNvGraphicFramePr>
            <a:graphicFrameLocks noChangeAspect="1"/>
          </p:cNvGraphicFramePr>
          <p:nvPr>
            <p:extLst>
              <p:ext uri="{D42A27DB-BD31-4B8C-83A1-F6EECF244321}">
                <p14:modId xmlns:p14="http://schemas.microsoft.com/office/powerpoint/2010/main" val="3996108895"/>
              </p:ext>
            </p:extLst>
          </p:nvPr>
        </p:nvGraphicFramePr>
        <p:xfrm>
          <a:off x="517007" y="3180246"/>
          <a:ext cx="707503" cy="383230"/>
        </p:xfrm>
        <a:graphic>
          <a:graphicData uri="http://schemas.openxmlformats.org/presentationml/2006/ole">
            <mc:AlternateContent xmlns:mc="http://schemas.openxmlformats.org/markup-compatibility/2006">
              <mc:Choice xmlns:v="urn:schemas-microsoft-com:vml" Requires="v">
                <p:oleObj spid="_x0000_s6416" name="Equation" r:id="rId4" imgW="304560" imgH="164880" progId="Equation.DSMT4">
                  <p:embed/>
                </p:oleObj>
              </mc:Choice>
              <mc:Fallback>
                <p:oleObj name="Equation" r:id="rId4" imgW="304560" imgH="164880" progId="Equation.DSMT4">
                  <p:embed/>
                  <p:pic>
                    <p:nvPicPr>
                      <p:cNvPr id="0" name=""/>
                      <p:cNvPicPr/>
                      <p:nvPr/>
                    </p:nvPicPr>
                    <p:blipFill>
                      <a:blip r:embed="rId5"/>
                      <a:stretch>
                        <a:fillRect/>
                      </a:stretch>
                    </p:blipFill>
                    <p:spPr>
                      <a:xfrm>
                        <a:off x="517007" y="3180246"/>
                        <a:ext cx="707503" cy="383230"/>
                      </a:xfrm>
                      <a:prstGeom prst="rect">
                        <a:avLst/>
                      </a:prstGeom>
                    </p:spPr>
                  </p:pic>
                </p:oleObj>
              </mc:Fallback>
            </mc:AlternateContent>
          </a:graphicData>
        </a:graphic>
      </p:graphicFrame>
      <p:sp>
        <p:nvSpPr>
          <p:cNvPr id="6" name="Content Placeholder 5"/>
          <p:cNvSpPr>
            <a:spLocks noGrp="1"/>
          </p:cNvSpPr>
          <p:nvPr>
            <p:ph sz="quarter" idx="10"/>
          </p:nvPr>
        </p:nvSpPr>
        <p:spPr>
          <a:xfrm>
            <a:off x="1192426" y="3061849"/>
            <a:ext cx="7101342" cy="566136"/>
          </a:xfrm>
        </p:spPr>
        <p:txBody>
          <a:bodyPr/>
          <a:lstStyle/>
          <a:p>
            <a:pPr marL="0" indent="0">
              <a:buNone/>
            </a:pPr>
            <a:r>
              <a:rPr lang="en-US" sz="2400" dirty="0" smtClean="0">
                <a:latin typeface="+mn-lt"/>
              </a:rPr>
              <a:t>language </a:t>
            </a:r>
            <a:r>
              <a:rPr lang="en-US" sz="2400" dirty="0">
                <a:latin typeface="+mn-lt"/>
              </a:rPr>
              <a:t>rules. In this case, the compiler does </a:t>
            </a:r>
            <a:r>
              <a:rPr lang="en-US" sz="2400" dirty="0" smtClean="0">
                <a:latin typeface="+mn-lt"/>
              </a:rPr>
              <a:t>not</a:t>
            </a:r>
            <a:endParaRPr lang="en-US" sz="2400" dirty="0">
              <a:latin typeface="+mn-lt"/>
            </a:endParaRPr>
          </a:p>
        </p:txBody>
      </p:sp>
      <p:sp>
        <p:nvSpPr>
          <p:cNvPr id="7" name="Content Placeholder 6"/>
          <p:cNvSpPr>
            <a:spLocks noGrp="1"/>
          </p:cNvSpPr>
          <p:nvPr>
            <p:ph sz="quarter" idx="11"/>
          </p:nvPr>
        </p:nvSpPr>
        <p:spPr>
          <a:xfrm>
            <a:off x="457199" y="3419098"/>
            <a:ext cx="8491431" cy="2981702"/>
          </a:xfrm>
        </p:spPr>
        <p:txBody>
          <a:bodyPr/>
          <a:lstStyle/>
          <a:p>
            <a:pPr marL="0" indent="0">
              <a:buNone/>
            </a:pPr>
            <a:r>
              <a:rPr lang="en-US" sz="2400" dirty="0">
                <a:latin typeface="+mn-lt"/>
              </a:rPr>
              <a:t>produce an executable file. Instead, it issues one or more error messages to help you identify and fix the incorrect code. Syntax errors are also called </a:t>
            </a:r>
            <a:r>
              <a:rPr lang="en-US" sz="2400" b="1" dirty="0">
                <a:latin typeface="+mn-lt"/>
              </a:rPr>
              <a:t>compiler errors, compile-time errors</a:t>
            </a:r>
            <a:r>
              <a:rPr lang="en-US" sz="2400" dirty="0">
                <a:latin typeface="+mn-lt"/>
              </a:rPr>
              <a:t> or </a:t>
            </a:r>
            <a:r>
              <a:rPr lang="en-US" sz="2400" b="1" dirty="0">
                <a:latin typeface="+mn-lt"/>
              </a:rPr>
              <a:t>compilation errors</a:t>
            </a:r>
            <a:r>
              <a:rPr lang="en-US" sz="2400" dirty="0">
                <a:latin typeface="+mn-lt"/>
              </a:rPr>
              <a:t>, because the compiler detects them during the compilation phase. You cannot execute your app until you correct all the compilation errors in it. We’ll see that some compile-time errors are not syntax errors.</a:t>
            </a:r>
          </a:p>
        </p:txBody>
      </p:sp>
    </p:spTree>
    <p:extLst>
      <p:ext uri="{BB962C8B-B14F-4D97-AF65-F5344CB8AC3E}">
        <p14:creationId xmlns:p14="http://schemas.microsoft.com/office/powerpoint/2010/main" val="1963097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Error-Prevention Tip 3.1</a:t>
            </a:r>
          </a:p>
        </p:txBody>
      </p:sp>
      <p:sp>
        <p:nvSpPr>
          <p:cNvPr id="3" name="Text Placeholder 2"/>
          <p:cNvSpPr>
            <a:spLocks noGrp="1"/>
          </p:cNvSpPr>
          <p:nvPr>
            <p:ph type="body" idx="1"/>
          </p:nvPr>
        </p:nvSpPr>
        <p:spPr/>
        <p:txBody>
          <a:bodyPr/>
          <a:lstStyle/>
          <a:p>
            <a:pPr marL="0" indent="0">
              <a:buNone/>
            </a:pPr>
            <a:r>
              <a:rPr lang="en-US" sz="2400" dirty="0">
                <a:latin typeface="+mn-lt"/>
              </a:rPr>
              <a:t>When the compiler reports an error, the error may not be in the line indicated by the error message. First, check the line for which the error was reported. If that line does not contain syntax errors, check several preceding lines.</a:t>
            </a:r>
          </a:p>
        </p:txBody>
      </p:sp>
    </p:spTree>
    <p:extLst>
      <p:ext uri="{BB962C8B-B14F-4D97-AF65-F5344CB8AC3E}">
        <p14:creationId xmlns:p14="http://schemas.microsoft.com/office/powerpoint/2010/main" val="3134612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3.2.2 Using </a:t>
            </a:r>
            <a:r>
              <a:rPr lang="en-US" dirty="0"/>
              <a:t>Directive</a:t>
            </a:r>
          </a:p>
        </p:txBody>
      </p:sp>
      <p:sp>
        <p:nvSpPr>
          <p:cNvPr id="3" name="Text Placeholder 2"/>
          <p:cNvSpPr>
            <a:spLocks noGrp="1"/>
          </p:cNvSpPr>
          <p:nvPr>
            <p:ph type="body" idx="1"/>
          </p:nvPr>
        </p:nvSpPr>
        <p:spPr>
          <a:xfrm>
            <a:off x="457200" y="1600200"/>
            <a:ext cx="7917543" cy="4525963"/>
          </a:xfrm>
        </p:spPr>
        <p:txBody>
          <a:bodyPr/>
          <a:lstStyle/>
          <a:p>
            <a:pPr eaLnBrk="1" hangingPunct="1"/>
            <a:r>
              <a:rPr lang="en-US" altLang="en-US" sz="2400" dirty="0">
                <a:latin typeface="+mn-lt"/>
                <a:ea typeface="Times New Roman" panose="02020603050405020304" pitchFamily="18" charset="0"/>
                <a:cs typeface="Calibri" panose="020F0502020204030204" pitchFamily="34" charset="0"/>
              </a:rPr>
              <a:t>A</a:t>
            </a:r>
            <a:r>
              <a:rPr lang="en-US" altLang="en-US" sz="2400" dirty="0">
                <a:latin typeface="Arial Body"/>
                <a:ea typeface="Times New Roman" panose="02020603050405020304" pitchFamily="18" charset="0"/>
                <a:cs typeface="Calibri" panose="020F0502020204030204" pitchFamily="34" charset="0"/>
              </a:rPr>
              <a:t> </a:t>
            </a:r>
            <a:r>
              <a:rPr lang="en-US" altLang="en-US" sz="2400" b="1" dirty="0">
                <a:solidFill>
                  <a:schemeClr val="tx1"/>
                </a:solidFill>
                <a:latin typeface="Consolas" panose="020B0609020204030204" pitchFamily="49" charset="0"/>
                <a:ea typeface="Times New Roman" panose="02020603050405020304" pitchFamily="18" charset="0"/>
                <a:cs typeface="Consolas" panose="020B0609020204030204" pitchFamily="49" charset="0"/>
              </a:rPr>
              <a:t>using</a:t>
            </a:r>
            <a:r>
              <a:rPr lang="en-US" altLang="en-US" sz="2400" b="1" dirty="0">
                <a:solidFill>
                  <a:schemeClr val="tx1"/>
                </a:solidFill>
                <a:latin typeface="Arial Body"/>
                <a:ea typeface="Times New Roman" panose="02020603050405020304" pitchFamily="18" charset="0"/>
                <a:cs typeface="Calibri" panose="020F0502020204030204" pitchFamily="34" charset="0"/>
              </a:rPr>
              <a:t> </a:t>
            </a:r>
            <a:r>
              <a:rPr lang="en-US" altLang="en-US" sz="2400" b="1" dirty="0">
                <a:solidFill>
                  <a:schemeClr val="tx1"/>
                </a:solidFill>
                <a:latin typeface="+mn-lt"/>
                <a:ea typeface="Times New Roman" panose="02020603050405020304" pitchFamily="18" charset="0"/>
                <a:cs typeface="Calibri" panose="020F0502020204030204" pitchFamily="34" charset="0"/>
              </a:rPr>
              <a:t>directive</a:t>
            </a:r>
            <a:r>
              <a:rPr lang="en-US" altLang="en-US" sz="2400" dirty="0">
                <a:latin typeface="+mn-lt"/>
                <a:ea typeface="Times New Roman" panose="02020603050405020304" pitchFamily="18" charset="0"/>
                <a:cs typeface="Calibri" panose="020F0502020204030204" pitchFamily="34" charset="0"/>
              </a:rPr>
              <a:t> tells the compiler where to look for a predefined class that’s used in an app.</a:t>
            </a:r>
          </a:p>
          <a:p>
            <a:pPr eaLnBrk="1" hangingPunct="1"/>
            <a:r>
              <a:rPr lang="en-US" altLang="en-US" sz="2400" dirty="0">
                <a:latin typeface="+mn-lt"/>
                <a:ea typeface="Times New Roman" panose="02020603050405020304" pitchFamily="18" charset="0"/>
                <a:cs typeface="Calibri" panose="020F0502020204030204" pitchFamily="34" charset="0"/>
              </a:rPr>
              <a:t>Predefined classes are organized under </a:t>
            </a:r>
            <a:r>
              <a:rPr lang="en-US" altLang="en-US" sz="2400" b="1" dirty="0">
                <a:solidFill>
                  <a:schemeClr val="tx1"/>
                </a:solidFill>
                <a:latin typeface="+mn-lt"/>
                <a:ea typeface="Times New Roman" panose="02020603050405020304" pitchFamily="18" charset="0"/>
                <a:cs typeface="Calibri" panose="020F0502020204030204" pitchFamily="34" charset="0"/>
              </a:rPr>
              <a:t>namespaces</a:t>
            </a:r>
            <a:r>
              <a:rPr lang="en-US" altLang="en-US" sz="2400" dirty="0">
                <a:latin typeface="+mn-lt"/>
                <a:ea typeface="Times New Roman" panose="02020603050405020304" pitchFamily="18" charset="0"/>
                <a:cs typeface="Calibri" panose="020F0502020204030204" pitchFamily="34" charset="0"/>
              </a:rPr>
              <a:t>—named collections of related classes. Collectively, .NET’s predefined namespaces are known as the </a:t>
            </a:r>
            <a:r>
              <a:rPr lang="en-US" altLang="en-US" sz="2400" b="1" dirty="0">
                <a:solidFill>
                  <a:schemeClr val="tx1"/>
                </a:solidFill>
                <a:latin typeface="+mn-lt"/>
                <a:ea typeface="Times New Roman" panose="02020603050405020304" pitchFamily="18" charset="0"/>
                <a:cs typeface="Calibri" panose="020F0502020204030204" pitchFamily="34" charset="0"/>
              </a:rPr>
              <a:t>.NET</a:t>
            </a:r>
            <a:r>
              <a:rPr lang="en-US" altLang="en-US" sz="2400" dirty="0">
                <a:solidFill>
                  <a:srgbClr val="4D99FF"/>
                </a:solidFill>
                <a:latin typeface="+mn-lt"/>
                <a:ea typeface="Times New Roman" panose="02020603050405020304" pitchFamily="18" charset="0"/>
                <a:cs typeface="Calibri" panose="020F0502020204030204" pitchFamily="34" charset="0"/>
              </a:rPr>
              <a:t> </a:t>
            </a:r>
            <a:r>
              <a:rPr lang="en-US" altLang="en-US" sz="2400" b="1" dirty="0">
                <a:solidFill>
                  <a:schemeClr val="tx1"/>
                </a:solidFill>
                <a:latin typeface="+mn-lt"/>
                <a:ea typeface="Times New Roman" panose="02020603050405020304" pitchFamily="18" charset="0"/>
                <a:cs typeface="Calibri" panose="020F0502020204030204" pitchFamily="34" charset="0"/>
              </a:rPr>
              <a:t>Framework Class Library</a:t>
            </a:r>
            <a:r>
              <a:rPr lang="en-US" altLang="en-US" sz="2400" dirty="0">
                <a:latin typeface="+mn-lt"/>
                <a:ea typeface="Times New Roman" panose="02020603050405020304" pitchFamily="18" charset="0"/>
                <a:cs typeface="Calibri" panose="020F0502020204030204" pitchFamily="34" charset="0"/>
              </a:rPr>
              <a:t>. </a:t>
            </a:r>
          </a:p>
          <a:p>
            <a:pPr eaLnBrk="1" hangingPunct="1"/>
            <a:r>
              <a:rPr lang="en-US" altLang="en-US" sz="2400" dirty="0">
                <a:latin typeface="+mn-lt"/>
                <a:ea typeface="Times New Roman" panose="02020603050405020304" pitchFamily="18" charset="0"/>
                <a:cs typeface="Calibri" panose="020F0502020204030204" pitchFamily="34" charset="0"/>
              </a:rPr>
              <a:t>The</a:t>
            </a:r>
            <a:r>
              <a:rPr lang="en-US" altLang="en-US" sz="2400" dirty="0">
                <a:latin typeface="Arial Body"/>
                <a:ea typeface="Times New Roman" panose="02020603050405020304" pitchFamily="18" charset="0"/>
                <a:cs typeface="Calibri" panose="020F0502020204030204" pitchFamily="34" charset="0"/>
              </a:rPr>
              <a:t> </a:t>
            </a:r>
            <a:r>
              <a:rPr lang="en-US" altLang="en-US" sz="2400" dirty="0">
                <a:latin typeface="Consolas" panose="020B0609020204030204" pitchFamily="49" charset="0"/>
                <a:ea typeface="Times New Roman" panose="02020603050405020304" pitchFamily="18" charset="0"/>
                <a:cs typeface="Consolas" panose="020B0609020204030204" pitchFamily="49" charset="0"/>
              </a:rPr>
              <a:t>System</a:t>
            </a:r>
            <a:r>
              <a:rPr lang="en-US" altLang="en-US" sz="2400" dirty="0">
                <a:latin typeface="Arial Body"/>
                <a:ea typeface="Times New Roman" panose="02020603050405020304" pitchFamily="18" charset="0"/>
                <a:cs typeface="Calibri" panose="020F0502020204030204" pitchFamily="34" charset="0"/>
              </a:rPr>
              <a:t> </a:t>
            </a:r>
            <a:r>
              <a:rPr lang="en-US" altLang="en-US" sz="2400" dirty="0">
                <a:latin typeface="+mn-lt"/>
                <a:ea typeface="Times New Roman" panose="02020603050405020304" pitchFamily="18" charset="0"/>
                <a:cs typeface="Calibri" panose="020F0502020204030204" pitchFamily="34" charset="0"/>
              </a:rPr>
              <a:t>namespace contains the predefined </a:t>
            </a:r>
            <a:r>
              <a:rPr lang="en-US" altLang="en-US" sz="2400" dirty="0">
                <a:latin typeface="Consolas" panose="020B0609020204030204" pitchFamily="49" charset="0"/>
                <a:ea typeface="Times New Roman" panose="02020603050405020304" pitchFamily="18" charset="0"/>
                <a:cs typeface="Consolas" panose="020B0609020204030204" pitchFamily="49" charset="0"/>
              </a:rPr>
              <a:t>Console</a:t>
            </a:r>
            <a:r>
              <a:rPr lang="en-US" altLang="en-US" sz="2400" dirty="0">
                <a:latin typeface="+mn-lt"/>
                <a:ea typeface="Times New Roman" panose="02020603050405020304" pitchFamily="18" charset="0"/>
                <a:cs typeface="Calibri" panose="020F0502020204030204" pitchFamily="34" charset="0"/>
              </a:rPr>
              <a:t> class and many other useful classes</a:t>
            </a:r>
            <a:r>
              <a:rPr lang="en-US" altLang="en-US" sz="2400" dirty="0" smtClean="0">
                <a:latin typeface="+mn-lt"/>
                <a:ea typeface="Times New Roman" panose="02020603050405020304" pitchFamily="18" charset="0"/>
                <a:cs typeface="Calibri" panose="020F0502020204030204" pitchFamily="34" charset="0"/>
              </a:rPr>
              <a:t>.</a:t>
            </a:r>
            <a:endParaRPr lang="en-US" altLang="en-US" sz="2400" dirty="0">
              <a:solidFill>
                <a:srgbClr val="5AD9B3"/>
              </a:solidFill>
              <a:latin typeface="+mn-lt"/>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17721336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Error-Prevention Tip 3.2</a:t>
            </a:r>
          </a:p>
        </p:txBody>
      </p:sp>
      <p:sp>
        <p:nvSpPr>
          <p:cNvPr id="3" name="Text Placeholder 2"/>
          <p:cNvSpPr>
            <a:spLocks noGrp="1"/>
          </p:cNvSpPr>
          <p:nvPr>
            <p:ph type="body" idx="1"/>
          </p:nvPr>
        </p:nvSpPr>
        <p:spPr>
          <a:xfrm>
            <a:off x="457199" y="1600200"/>
            <a:ext cx="8510337" cy="4525963"/>
          </a:xfrm>
        </p:spPr>
        <p:txBody>
          <a:bodyPr/>
          <a:lstStyle/>
          <a:p>
            <a:pPr marL="0" indent="0">
              <a:buNone/>
            </a:pPr>
            <a:r>
              <a:rPr lang="en-US" sz="2400" dirty="0">
                <a:latin typeface="+mn-lt"/>
              </a:rPr>
              <a:t>Forgetting to include a </a:t>
            </a:r>
            <a:r>
              <a:rPr lang="en-US" sz="2400" dirty="0">
                <a:latin typeface="Consolas" panose="020B0609020204030204" pitchFamily="49" charset="0"/>
                <a:cs typeface="Consolas" panose="020B0609020204030204" pitchFamily="49" charset="0"/>
              </a:rPr>
              <a:t>using</a:t>
            </a:r>
            <a:r>
              <a:rPr lang="en-US" sz="2400" dirty="0">
                <a:latin typeface="+mn-lt"/>
              </a:rPr>
              <a:t> directive for a namespace that contains a class used in your app typically results in a compilation error, containing a message such as </a:t>
            </a:r>
            <a:r>
              <a:rPr lang="en-US" sz="2400" dirty="0">
                <a:latin typeface="+mn-lt"/>
                <a:cs typeface="Consolas" panose="020B0609020204030204" pitchFamily="49" charset="0"/>
              </a:rPr>
              <a:t>“</a:t>
            </a:r>
            <a:r>
              <a:rPr lang="en-US" sz="2400" dirty="0">
                <a:latin typeface="Consolas" panose="020B0609020204030204" pitchFamily="49" charset="0"/>
                <a:cs typeface="Consolas" panose="020B0609020204030204" pitchFamily="49" charset="0"/>
              </a:rPr>
              <a:t>The name </a:t>
            </a:r>
            <a:r>
              <a:rPr lang="en-US" sz="2400" dirty="0" smtClean="0">
                <a:latin typeface="Consolas" panose="020B0609020204030204" pitchFamily="49" charset="0"/>
                <a:cs typeface="Consolas" panose="020B0609020204030204" pitchFamily="49" charset="0"/>
              </a:rPr>
              <a:t>'Console' does not </a:t>
            </a:r>
            <a:r>
              <a:rPr lang="en-US" sz="2400" dirty="0">
                <a:latin typeface="Consolas" panose="020B0609020204030204" pitchFamily="49" charset="0"/>
                <a:cs typeface="Consolas" panose="020B0609020204030204" pitchFamily="49" charset="0"/>
              </a:rPr>
              <a:t>exist in the current context</a:t>
            </a:r>
            <a:r>
              <a:rPr lang="en-US" sz="2400" dirty="0">
                <a:latin typeface="+mn-lt"/>
                <a:cs typeface="Consolas" panose="020B0609020204030204" pitchFamily="49" charset="0"/>
              </a:rPr>
              <a:t>.”</a:t>
            </a:r>
            <a:r>
              <a:rPr lang="en-US" sz="2400" dirty="0">
                <a:latin typeface="+mn-lt"/>
              </a:rPr>
              <a:t> When this occurs, check that you provided the proper </a:t>
            </a:r>
            <a:r>
              <a:rPr lang="en-US" sz="2400" dirty="0">
                <a:latin typeface="Consolas" panose="020B0609020204030204" pitchFamily="49" charset="0"/>
                <a:cs typeface="Consolas" panose="020B0609020204030204" pitchFamily="49" charset="0"/>
              </a:rPr>
              <a:t>using</a:t>
            </a:r>
            <a:r>
              <a:rPr lang="en-US" sz="2400" dirty="0">
                <a:latin typeface="+mn-lt"/>
              </a:rPr>
              <a:t> directives and that the names in them are spelled correctly, including proper use of uppercase and lowercase letters. In the editor, when you hover over an error’s red squiggly line, Visual Studio displays a box containing the link </a:t>
            </a:r>
            <a:r>
              <a:rPr lang="en-US" sz="2400" dirty="0" smtClean="0">
                <a:latin typeface="+mn-lt"/>
              </a:rPr>
              <a:t>"show potential fixes." </a:t>
            </a:r>
            <a:r>
              <a:rPr lang="en-US" sz="2400" dirty="0">
                <a:latin typeface="+mn-lt"/>
              </a:rPr>
              <a:t>If a </a:t>
            </a:r>
            <a:r>
              <a:rPr lang="en-US" sz="2400" dirty="0">
                <a:latin typeface="Consolas" panose="020B0609020204030204" pitchFamily="49" charset="0"/>
                <a:cs typeface="Consolas" panose="020B0609020204030204" pitchFamily="49" charset="0"/>
              </a:rPr>
              <a:t>using</a:t>
            </a:r>
            <a:r>
              <a:rPr lang="en-US" sz="2400" dirty="0">
                <a:latin typeface="+mn-lt"/>
              </a:rPr>
              <a:t> directive is missing, one potential fix shown is to add the </a:t>
            </a:r>
            <a:r>
              <a:rPr lang="en-US" sz="2400" dirty="0">
                <a:latin typeface="Consolas" panose="020B0609020204030204" pitchFamily="49" charset="0"/>
                <a:cs typeface="Consolas" panose="020B0609020204030204" pitchFamily="49" charset="0"/>
              </a:rPr>
              <a:t>using</a:t>
            </a:r>
            <a:r>
              <a:rPr lang="en-US" sz="2400" dirty="0">
                <a:latin typeface="+mn-lt"/>
              </a:rPr>
              <a:t> directive to your code—simply click that fix to have Visual Studio edit your </a:t>
            </a:r>
            <a:r>
              <a:rPr lang="en-US" sz="2400" dirty="0" smtClean="0">
                <a:latin typeface="+mn-lt"/>
              </a:rPr>
              <a:t>code.</a:t>
            </a:r>
            <a:endParaRPr lang="en-US" sz="2400" dirty="0">
              <a:latin typeface="+mn-lt"/>
            </a:endParaRPr>
          </a:p>
        </p:txBody>
      </p:sp>
    </p:spTree>
    <p:extLst>
      <p:ext uri="{BB962C8B-B14F-4D97-AF65-F5344CB8AC3E}">
        <p14:creationId xmlns:p14="http://schemas.microsoft.com/office/powerpoint/2010/main" val="2834843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3.2.3 Blank Lines and Whitespace</a:t>
            </a:r>
          </a:p>
        </p:txBody>
      </p:sp>
      <p:sp>
        <p:nvSpPr>
          <p:cNvPr id="3" name="Text Placeholder 2"/>
          <p:cNvSpPr>
            <a:spLocks noGrp="1"/>
          </p:cNvSpPr>
          <p:nvPr>
            <p:ph type="body" idx="1"/>
          </p:nvPr>
        </p:nvSpPr>
        <p:spPr/>
        <p:txBody>
          <a:bodyPr/>
          <a:lstStyle/>
          <a:p>
            <a:pPr eaLnBrk="1" hangingPunct="1"/>
            <a:r>
              <a:rPr lang="en-US" altLang="en-US" sz="2400" dirty="0">
                <a:latin typeface="+mn-lt"/>
                <a:ea typeface="Times New Roman" panose="02020603050405020304" pitchFamily="18" charset="0"/>
                <a:cs typeface="Calibri" panose="020F0502020204030204" pitchFamily="34" charset="0"/>
              </a:rPr>
              <a:t>Blank lines and space characters make code easier to read and together with tab characters are known as </a:t>
            </a:r>
            <a:r>
              <a:rPr lang="en-US" altLang="en-US" sz="2400" b="1" dirty="0">
                <a:solidFill>
                  <a:schemeClr val="tx1"/>
                </a:solidFill>
                <a:latin typeface="+mn-lt"/>
                <a:ea typeface="Times New Roman" panose="02020603050405020304" pitchFamily="18" charset="0"/>
                <a:cs typeface="Calibri" panose="020F0502020204030204" pitchFamily="34" charset="0"/>
              </a:rPr>
              <a:t>whitespace</a:t>
            </a:r>
            <a:r>
              <a:rPr lang="en-US" altLang="en-US" sz="2400" dirty="0" smtClean="0">
                <a:latin typeface="+mn-lt"/>
                <a:ea typeface="Times New Roman" panose="02020603050405020304" pitchFamily="18" charset="0"/>
                <a:cs typeface="Calibri" panose="020F0502020204030204" pitchFamily="34" charset="0"/>
              </a:rPr>
              <a:t>.</a:t>
            </a:r>
            <a:endParaRPr lang="en-US" altLang="en-US" sz="2400" dirty="0">
              <a:latin typeface="+mn-lt"/>
              <a:ea typeface="Times New Roman" panose="02020603050405020304" pitchFamily="18" charset="0"/>
              <a:cs typeface="Calibri" panose="020F0502020204030204" pitchFamily="34" charset="0"/>
            </a:endParaRPr>
          </a:p>
          <a:p>
            <a:pPr eaLnBrk="1" hangingPunct="1"/>
            <a:r>
              <a:rPr lang="en-US" altLang="en-US" sz="2400" dirty="0">
                <a:latin typeface="+mn-lt"/>
                <a:ea typeface="Times New Roman" panose="02020603050405020304" pitchFamily="18" charset="0"/>
                <a:cs typeface="Calibri" panose="020F0502020204030204" pitchFamily="34" charset="0"/>
              </a:rPr>
              <a:t>Whitespace is ignored by the compiler</a:t>
            </a:r>
            <a:r>
              <a:rPr lang="en-US" altLang="en-US" sz="2400" dirty="0" smtClean="0">
                <a:latin typeface="+mn-lt"/>
                <a:ea typeface="Times New Roman" panose="02020603050405020304" pitchFamily="18" charset="0"/>
                <a:cs typeface="Calibri" panose="020F0502020204030204" pitchFamily="34" charset="0"/>
              </a:rPr>
              <a:t>.</a:t>
            </a:r>
            <a:endParaRPr lang="en-US" altLang="en-US" sz="2400" dirty="0">
              <a:latin typeface="+mn-lt"/>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3060141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3.2.4 Class </a:t>
            </a:r>
            <a:r>
              <a:rPr lang="en-US" dirty="0" smtClean="0"/>
              <a:t>Declaration </a:t>
            </a:r>
            <a:r>
              <a:rPr lang="en-US" sz="2000" b="0" dirty="0" smtClean="0"/>
              <a:t>(1 of 3)</a:t>
            </a:r>
            <a:endParaRPr lang="en-US" sz="2000" b="0" dirty="0"/>
          </a:p>
        </p:txBody>
      </p:sp>
      <p:sp>
        <p:nvSpPr>
          <p:cNvPr id="3" name="Text Placeholder 2"/>
          <p:cNvSpPr>
            <a:spLocks noGrp="1"/>
          </p:cNvSpPr>
          <p:nvPr>
            <p:ph type="body" idx="1"/>
          </p:nvPr>
        </p:nvSpPr>
        <p:spPr>
          <a:xfrm>
            <a:off x="457200" y="1600201"/>
            <a:ext cx="7772398" cy="533400"/>
          </a:xfrm>
        </p:spPr>
        <p:txBody>
          <a:bodyPr/>
          <a:lstStyle/>
          <a:p>
            <a:pPr eaLnBrk="1" hangingPunct="1"/>
            <a:r>
              <a:rPr lang="en-US" altLang="en-US" sz="2400" b="1" dirty="0">
                <a:solidFill>
                  <a:schemeClr val="tx1"/>
                </a:solidFill>
                <a:latin typeface="+mn-lt"/>
                <a:ea typeface="Times New Roman" panose="02020603050405020304" pitchFamily="18" charset="0"/>
                <a:cs typeface="Calibri" panose="020F0502020204030204" pitchFamily="34" charset="0"/>
              </a:rPr>
              <a:t>Keywords</a:t>
            </a:r>
            <a:r>
              <a:rPr lang="en-US" altLang="en-US" sz="2400" dirty="0">
                <a:solidFill>
                  <a:schemeClr val="tx1"/>
                </a:solidFill>
                <a:latin typeface="+mn-lt"/>
                <a:ea typeface="Times New Roman" panose="02020603050405020304" pitchFamily="18" charset="0"/>
                <a:cs typeface="Calibri" panose="020F0502020204030204" pitchFamily="34" charset="0"/>
              </a:rPr>
              <a:t> (sometimes called </a:t>
            </a:r>
            <a:r>
              <a:rPr lang="en-US" altLang="en-US" sz="2400" b="1" dirty="0">
                <a:solidFill>
                  <a:schemeClr val="tx1"/>
                </a:solidFill>
                <a:latin typeface="+mn-lt"/>
                <a:ea typeface="Times New Roman" panose="02020603050405020304" pitchFamily="18" charset="0"/>
                <a:cs typeface="Calibri" panose="020F0502020204030204" pitchFamily="34" charset="0"/>
              </a:rPr>
              <a:t>reserved words</a:t>
            </a:r>
            <a:r>
              <a:rPr lang="en-US" altLang="en-US" sz="2400" dirty="0">
                <a:solidFill>
                  <a:schemeClr val="tx1"/>
                </a:solidFill>
                <a:latin typeface="+mn-lt"/>
                <a:ea typeface="Times New Roman" panose="02020603050405020304" pitchFamily="18" charset="0"/>
                <a:cs typeface="Calibri" panose="020F0502020204030204" pitchFamily="34" charset="0"/>
              </a:rPr>
              <a:t>) </a:t>
            </a:r>
            <a:r>
              <a:rPr lang="en-US" altLang="en-US" sz="2400" dirty="0" smtClean="0">
                <a:solidFill>
                  <a:schemeClr val="tx1"/>
                </a:solidFill>
                <a:latin typeface="+mn-lt"/>
                <a:ea typeface="Times New Roman" panose="02020603050405020304" pitchFamily="18" charset="0"/>
                <a:cs typeface="Calibri" panose="020F0502020204030204" pitchFamily="34" charset="0"/>
              </a:rPr>
              <a:t>are</a:t>
            </a:r>
            <a:endParaRPr lang="en-US" altLang="en-US" sz="2400" dirty="0">
              <a:solidFill>
                <a:schemeClr val="tx1"/>
              </a:solidFill>
              <a:latin typeface="+mn-lt"/>
              <a:ea typeface="Times New Roman" panose="02020603050405020304" pitchFamily="18" charset="0"/>
              <a:cs typeface="Calibri" panose="020F0502020204030204" pitchFamily="34" charset="0"/>
            </a:endParaRPr>
          </a:p>
        </p:txBody>
      </p:sp>
      <p:sp>
        <p:nvSpPr>
          <p:cNvPr id="5" name="Content Placeholder 4"/>
          <p:cNvSpPr>
            <a:spLocks noGrp="1"/>
          </p:cNvSpPr>
          <p:nvPr>
            <p:ph sz="quarter" idx="14"/>
          </p:nvPr>
        </p:nvSpPr>
        <p:spPr>
          <a:xfrm>
            <a:off x="719604" y="1990263"/>
            <a:ext cx="2852057" cy="468088"/>
          </a:xfrm>
        </p:spPr>
        <p:txBody>
          <a:bodyPr/>
          <a:lstStyle/>
          <a:p>
            <a:pPr marL="0" indent="0">
              <a:buNone/>
            </a:pPr>
            <a:r>
              <a:rPr lang="en-US" altLang="en-US" sz="2400" dirty="0">
                <a:solidFill>
                  <a:schemeClr val="tx1"/>
                </a:solidFill>
                <a:latin typeface="+mn-lt"/>
                <a:ea typeface="Times New Roman" panose="02020603050405020304" pitchFamily="18" charset="0"/>
                <a:cs typeface="Calibri" panose="020F0502020204030204" pitchFamily="34" charset="0"/>
              </a:rPr>
              <a:t>reserved </a:t>
            </a:r>
            <a:r>
              <a:rPr lang="en-US" altLang="en-US" sz="2400" dirty="0" smtClean="0">
                <a:solidFill>
                  <a:schemeClr val="tx1"/>
                </a:solidFill>
                <a:latin typeface="+mn-lt"/>
                <a:ea typeface="Times New Roman" panose="02020603050405020304" pitchFamily="18" charset="0"/>
                <a:cs typeface="Calibri" panose="020F0502020204030204" pitchFamily="34" charset="0"/>
              </a:rPr>
              <a:t>for </a:t>
            </a:r>
            <a:r>
              <a:rPr lang="en-US" altLang="en-US" sz="2400" dirty="0">
                <a:solidFill>
                  <a:schemeClr val="tx1"/>
                </a:solidFill>
                <a:latin typeface="+mn-lt"/>
                <a:ea typeface="Times New Roman" panose="02020603050405020304" pitchFamily="18" charset="0"/>
                <a:cs typeface="Calibri" panose="020F0502020204030204" pitchFamily="34" charset="0"/>
              </a:rPr>
              <a:t>use by</a:t>
            </a:r>
            <a:endParaRPr lang="en-US" sz="2400" dirty="0">
              <a:latin typeface="+mn-lt"/>
            </a:endParaRPr>
          </a:p>
        </p:txBody>
      </p:sp>
      <p:graphicFrame>
        <p:nvGraphicFramePr>
          <p:cNvPr id="7" name="Object 6" descr="C sharp"/>
          <p:cNvGraphicFramePr>
            <a:graphicFrameLocks noChangeAspect="1"/>
          </p:cNvGraphicFramePr>
          <p:nvPr>
            <p:extLst>
              <p:ext uri="{D42A27DB-BD31-4B8C-83A1-F6EECF244321}">
                <p14:modId xmlns:p14="http://schemas.microsoft.com/office/powerpoint/2010/main" val="1549927458"/>
              </p:ext>
            </p:extLst>
          </p:nvPr>
        </p:nvGraphicFramePr>
        <p:xfrm>
          <a:off x="3492470" y="2071896"/>
          <a:ext cx="505370" cy="386461"/>
        </p:xfrm>
        <a:graphic>
          <a:graphicData uri="http://schemas.openxmlformats.org/presentationml/2006/ole">
            <mc:AlternateContent xmlns:mc="http://schemas.openxmlformats.org/markup-compatibility/2006">
              <mc:Choice xmlns:v="urn:schemas-microsoft-com:vml" Requires="v">
                <p:oleObj spid="_x0000_s7436" name="Equation" r:id="rId3" imgW="215640" imgH="164880" progId="Equation.DSMT4">
                  <p:embed/>
                </p:oleObj>
              </mc:Choice>
              <mc:Fallback>
                <p:oleObj name="Equation" r:id="rId3" imgW="215640" imgH="164880" progId="Equation.DSMT4">
                  <p:embed/>
                  <p:pic>
                    <p:nvPicPr>
                      <p:cNvPr id="0" name=""/>
                      <p:cNvPicPr/>
                      <p:nvPr/>
                    </p:nvPicPr>
                    <p:blipFill>
                      <a:blip r:embed="rId4"/>
                      <a:stretch>
                        <a:fillRect/>
                      </a:stretch>
                    </p:blipFill>
                    <p:spPr>
                      <a:xfrm>
                        <a:off x="3492470" y="2071896"/>
                        <a:ext cx="505370" cy="386461"/>
                      </a:xfrm>
                      <a:prstGeom prst="rect">
                        <a:avLst/>
                      </a:prstGeom>
                    </p:spPr>
                  </p:pic>
                </p:oleObj>
              </mc:Fallback>
            </mc:AlternateContent>
          </a:graphicData>
        </a:graphic>
      </p:graphicFrame>
      <p:sp>
        <p:nvSpPr>
          <p:cNvPr id="6" name="Content Placeholder 5"/>
          <p:cNvSpPr>
            <a:spLocks noGrp="1"/>
          </p:cNvSpPr>
          <p:nvPr>
            <p:ph sz="quarter" idx="15"/>
          </p:nvPr>
        </p:nvSpPr>
        <p:spPr>
          <a:xfrm>
            <a:off x="3944046" y="1975061"/>
            <a:ext cx="4027714" cy="475803"/>
          </a:xfrm>
        </p:spPr>
        <p:txBody>
          <a:bodyPr/>
          <a:lstStyle/>
          <a:p>
            <a:pPr marL="0" indent="0">
              <a:buNone/>
            </a:pPr>
            <a:r>
              <a:rPr lang="en-US" altLang="en-US" sz="2400" dirty="0">
                <a:solidFill>
                  <a:schemeClr val="tx1"/>
                </a:solidFill>
                <a:latin typeface="+mn-lt"/>
                <a:ea typeface="Times New Roman" panose="02020603050405020304" pitchFamily="18" charset="0"/>
                <a:cs typeface="Calibri" panose="020F0502020204030204" pitchFamily="34" charset="0"/>
              </a:rPr>
              <a:t>and are always spelled </a:t>
            </a:r>
            <a:r>
              <a:rPr lang="en-US" altLang="en-US" sz="2400" dirty="0" smtClean="0">
                <a:solidFill>
                  <a:schemeClr val="tx1"/>
                </a:solidFill>
                <a:latin typeface="+mn-lt"/>
                <a:ea typeface="Times New Roman" panose="02020603050405020304" pitchFamily="18" charset="0"/>
                <a:cs typeface="Calibri" panose="020F0502020204030204" pitchFamily="34" charset="0"/>
              </a:rPr>
              <a:t>with</a:t>
            </a:r>
            <a:endParaRPr lang="en-US" sz="2400" dirty="0">
              <a:latin typeface="+mn-lt"/>
            </a:endParaRPr>
          </a:p>
        </p:txBody>
      </p:sp>
      <p:sp>
        <p:nvSpPr>
          <p:cNvPr id="8" name="Content Placeholder 7"/>
          <p:cNvSpPr>
            <a:spLocks noGrp="1"/>
          </p:cNvSpPr>
          <p:nvPr>
            <p:ph sz="quarter" idx="16"/>
          </p:nvPr>
        </p:nvSpPr>
        <p:spPr>
          <a:xfrm>
            <a:off x="719604" y="2336100"/>
            <a:ext cx="3268593" cy="462222"/>
          </a:xfrm>
        </p:spPr>
        <p:txBody>
          <a:bodyPr/>
          <a:lstStyle/>
          <a:p>
            <a:pPr marL="0" indent="0">
              <a:buNone/>
            </a:pPr>
            <a:r>
              <a:rPr lang="en-US" altLang="en-US" sz="2400" dirty="0">
                <a:solidFill>
                  <a:schemeClr val="tx1"/>
                </a:solidFill>
                <a:latin typeface="+mn-lt"/>
                <a:ea typeface="Times New Roman" panose="02020603050405020304" pitchFamily="18" charset="0"/>
                <a:cs typeface="Calibri" panose="020F0502020204030204" pitchFamily="34" charset="0"/>
              </a:rPr>
              <a:t>all lowercase letters</a:t>
            </a:r>
            <a:r>
              <a:rPr lang="en-US" altLang="en-US" sz="2400" dirty="0" smtClean="0">
                <a:solidFill>
                  <a:schemeClr val="tx1"/>
                </a:solidFill>
                <a:latin typeface="+mn-lt"/>
                <a:ea typeface="Times New Roman" panose="02020603050405020304" pitchFamily="18" charset="0"/>
                <a:cs typeface="Calibri" panose="020F0502020204030204" pitchFamily="34" charset="0"/>
              </a:rPr>
              <a:t>.</a:t>
            </a:r>
          </a:p>
        </p:txBody>
      </p:sp>
      <p:sp>
        <p:nvSpPr>
          <p:cNvPr id="4" name="Content Placeholder 3"/>
          <p:cNvSpPr>
            <a:spLocks noGrp="1"/>
          </p:cNvSpPr>
          <p:nvPr>
            <p:ph sz="quarter" idx="13"/>
          </p:nvPr>
        </p:nvSpPr>
        <p:spPr>
          <a:xfrm>
            <a:off x="457200" y="2844321"/>
            <a:ext cx="8229600" cy="2322077"/>
          </a:xfrm>
        </p:spPr>
        <p:txBody>
          <a:bodyPr/>
          <a:lstStyle/>
          <a:p>
            <a:pPr eaLnBrk="1" hangingPunct="1"/>
            <a:r>
              <a:rPr lang="en-US" altLang="en-US" sz="2400" dirty="0">
                <a:solidFill>
                  <a:schemeClr val="tx1"/>
                </a:solidFill>
                <a:latin typeface="+mn-lt"/>
                <a:ea typeface="Times New Roman" panose="02020603050405020304" pitchFamily="18" charset="0"/>
                <a:cs typeface="Calibri" panose="020F0502020204030204" pitchFamily="34" charset="0"/>
              </a:rPr>
              <a:t>Every app consists of at least one </a:t>
            </a:r>
            <a:r>
              <a:rPr lang="en-US" altLang="en-US" sz="2400" b="1" dirty="0">
                <a:solidFill>
                  <a:schemeClr val="tx1"/>
                </a:solidFill>
                <a:latin typeface="+mn-lt"/>
                <a:ea typeface="Times New Roman" panose="02020603050405020304" pitchFamily="18" charset="0"/>
                <a:cs typeface="Calibri" panose="020F0502020204030204" pitchFamily="34" charset="0"/>
              </a:rPr>
              <a:t>class declaration</a:t>
            </a:r>
            <a:r>
              <a:rPr lang="en-US" altLang="en-US" sz="2400" dirty="0">
                <a:solidFill>
                  <a:schemeClr val="tx1"/>
                </a:solidFill>
                <a:latin typeface="+mn-lt"/>
                <a:ea typeface="Times New Roman" panose="02020603050405020304" pitchFamily="18" charset="0"/>
                <a:cs typeface="Calibri" panose="020F0502020204030204" pitchFamily="34" charset="0"/>
              </a:rPr>
              <a:t> that is defined by the programmer. These are known as </a:t>
            </a:r>
            <a:r>
              <a:rPr lang="en-US" altLang="en-US" sz="2400" b="1" dirty="0">
                <a:solidFill>
                  <a:schemeClr val="tx1"/>
                </a:solidFill>
                <a:latin typeface="+mn-lt"/>
                <a:ea typeface="Times New Roman" panose="02020603050405020304" pitchFamily="18" charset="0"/>
                <a:cs typeface="Calibri" panose="020F0502020204030204" pitchFamily="34" charset="0"/>
              </a:rPr>
              <a:t>user-defined classes</a:t>
            </a:r>
            <a:r>
              <a:rPr lang="en-US" altLang="en-US" sz="2400" dirty="0">
                <a:solidFill>
                  <a:schemeClr val="tx1"/>
                </a:solidFill>
                <a:latin typeface="+mn-lt"/>
                <a:ea typeface="Times New Roman" panose="02020603050405020304" pitchFamily="18" charset="0"/>
                <a:cs typeface="Calibri" panose="020F0502020204030204" pitchFamily="34" charset="0"/>
              </a:rPr>
              <a:t>.</a:t>
            </a:r>
          </a:p>
          <a:p>
            <a:pPr eaLnBrk="1" hangingPunct="1"/>
            <a:r>
              <a:rPr lang="en-US" altLang="en-US" sz="2400" dirty="0">
                <a:solidFill>
                  <a:schemeClr val="tx1"/>
                </a:solidFill>
                <a:latin typeface="+mn-lt"/>
                <a:ea typeface="Times New Roman" panose="02020603050405020304" pitchFamily="18" charset="0"/>
                <a:cs typeface="Calibri" panose="020F0502020204030204" pitchFamily="34" charset="0"/>
              </a:rPr>
              <a:t>The </a:t>
            </a:r>
            <a:r>
              <a:rPr lang="en-US" altLang="en-US" sz="2400" b="1" dirty="0">
                <a:solidFill>
                  <a:schemeClr val="tx1"/>
                </a:solidFill>
                <a:latin typeface="Consolas" panose="020B0609020204030204" pitchFamily="49" charset="0"/>
                <a:ea typeface="Times New Roman" panose="02020603050405020304" pitchFamily="18" charset="0"/>
                <a:cs typeface="Consolas" panose="020B0609020204030204" pitchFamily="49" charset="0"/>
              </a:rPr>
              <a:t>class</a:t>
            </a:r>
            <a:r>
              <a:rPr lang="en-US" altLang="en-US" sz="2400" dirty="0">
                <a:solidFill>
                  <a:schemeClr val="tx1"/>
                </a:solidFill>
                <a:latin typeface="+mn-lt"/>
                <a:ea typeface="Times New Roman" panose="02020603050405020304" pitchFamily="18" charset="0"/>
                <a:cs typeface="Calibri" panose="020F0502020204030204" pitchFamily="34" charset="0"/>
              </a:rPr>
              <a:t> keyword introduces a class declaration and is immediately followed by the </a:t>
            </a:r>
            <a:r>
              <a:rPr lang="en-US" altLang="en-US" sz="2400" b="1" dirty="0">
                <a:solidFill>
                  <a:schemeClr val="tx1"/>
                </a:solidFill>
                <a:latin typeface="+mn-lt"/>
                <a:ea typeface="Times New Roman" panose="02020603050405020304" pitchFamily="18" charset="0"/>
                <a:cs typeface="Calibri" panose="020F0502020204030204" pitchFamily="34" charset="0"/>
              </a:rPr>
              <a:t>class name</a:t>
            </a:r>
            <a:r>
              <a:rPr lang="en-US" altLang="en-US" sz="2400" dirty="0">
                <a:solidFill>
                  <a:schemeClr val="tx1"/>
                </a:solidFill>
                <a:latin typeface="+mn-lt"/>
                <a:ea typeface="Times New Roman" panose="02020603050405020304" pitchFamily="18" charset="0"/>
                <a:cs typeface="Calibri" panose="020F0502020204030204" pitchFamily="34" charset="0"/>
              </a:rPr>
              <a:t>.</a:t>
            </a:r>
            <a:endParaRPr lang="en-US" sz="2400" dirty="0">
              <a:latin typeface="+mn-lt"/>
            </a:endParaRPr>
          </a:p>
        </p:txBody>
      </p:sp>
    </p:spTree>
    <p:extLst>
      <p:ext uri="{BB962C8B-B14F-4D97-AF65-F5344CB8AC3E}">
        <p14:creationId xmlns:p14="http://schemas.microsoft.com/office/powerpoint/2010/main" val="3522418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3.2.4 Class </a:t>
            </a:r>
            <a:r>
              <a:rPr lang="en-US" dirty="0" smtClean="0"/>
              <a:t>Declaration </a:t>
            </a:r>
            <a:r>
              <a:rPr lang="en-US" sz="2000" b="0" dirty="0" smtClean="0"/>
              <a:t>(2 </a:t>
            </a:r>
            <a:r>
              <a:rPr lang="en-US" sz="2000" b="0" dirty="0"/>
              <a:t>of </a:t>
            </a:r>
            <a:r>
              <a:rPr lang="en-US" sz="2000" b="0" dirty="0" smtClean="0"/>
              <a:t>3)</a:t>
            </a:r>
            <a:endParaRPr lang="en-US" sz="2000" dirty="0"/>
          </a:p>
        </p:txBody>
      </p:sp>
      <p:sp>
        <p:nvSpPr>
          <p:cNvPr id="3" name="Text Placeholder 2"/>
          <p:cNvSpPr>
            <a:spLocks noGrp="1"/>
          </p:cNvSpPr>
          <p:nvPr>
            <p:ph type="body" idx="1"/>
          </p:nvPr>
        </p:nvSpPr>
        <p:spPr>
          <a:xfrm>
            <a:off x="457200" y="1600201"/>
            <a:ext cx="8229600" cy="2054092"/>
          </a:xfrm>
        </p:spPr>
        <p:txBody>
          <a:bodyPr/>
          <a:lstStyle/>
          <a:p>
            <a:pPr eaLnBrk="1" hangingPunct="1"/>
            <a:r>
              <a:rPr lang="en-US" altLang="en-US" sz="2400" dirty="0">
                <a:latin typeface="+mn-lt"/>
                <a:cs typeface="Times New Roman" panose="02020603050405020304" pitchFamily="18" charset="0"/>
              </a:rPr>
              <a:t>A class name is an </a:t>
            </a:r>
            <a:r>
              <a:rPr lang="en-US" altLang="en-US" sz="2400" b="1" dirty="0">
                <a:solidFill>
                  <a:schemeClr val="tx1"/>
                </a:solidFill>
                <a:latin typeface="+mn-lt"/>
                <a:cs typeface="Times New Roman" panose="02020603050405020304" pitchFamily="18" charset="0"/>
              </a:rPr>
              <a:t>identifier</a:t>
            </a:r>
            <a:r>
              <a:rPr lang="en-US" altLang="en-US" sz="2400" dirty="0">
                <a:latin typeface="+mn-lt"/>
                <a:cs typeface="Times New Roman" panose="02020603050405020304" pitchFamily="18" charset="0"/>
              </a:rPr>
              <a:t>:</a:t>
            </a:r>
          </a:p>
          <a:p>
            <a:pPr lvl="1" eaLnBrk="1" hangingPunct="1"/>
            <a:r>
              <a:rPr lang="en-US" altLang="en-US" sz="2400" dirty="0">
                <a:latin typeface="+mn-lt"/>
                <a:cs typeface="Times New Roman" panose="02020603050405020304" pitchFamily="18" charset="0"/>
              </a:rPr>
              <a:t>Series of characters consisting of letters, digits and underscores.</a:t>
            </a:r>
          </a:p>
          <a:p>
            <a:pPr lvl="1" eaLnBrk="1" hangingPunct="1"/>
            <a:r>
              <a:rPr lang="en-US" altLang="en-US" sz="2400" dirty="0">
                <a:latin typeface="+mn-lt"/>
                <a:cs typeface="Times New Roman" panose="02020603050405020304" pitchFamily="18" charset="0"/>
              </a:rPr>
              <a:t>Cannot begin with a digit and does not contain spaces</a:t>
            </a:r>
            <a:r>
              <a:rPr lang="en-US" altLang="en-US" sz="2400" dirty="0" smtClean="0">
                <a:latin typeface="+mn-lt"/>
                <a:cs typeface="Times New Roman" panose="02020603050405020304" pitchFamily="18" charset="0"/>
              </a:rPr>
              <a:t>.</a:t>
            </a:r>
          </a:p>
        </p:txBody>
      </p:sp>
      <p:sp>
        <p:nvSpPr>
          <p:cNvPr id="6" name="Content Placeholder 5"/>
          <p:cNvSpPr>
            <a:spLocks noGrp="1"/>
          </p:cNvSpPr>
          <p:nvPr>
            <p:ph sz="quarter" idx="12"/>
          </p:nvPr>
        </p:nvSpPr>
        <p:spPr>
          <a:xfrm>
            <a:off x="457200" y="3776431"/>
            <a:ext cx="3164107" cy="439765"/>
          </a:xfrm>
        </p:spPr>
        <p:txBody>
          <a:bodyPr/>
          <a:lstStyle/>
          <a:p>
            <a:pPr marL="255600" indent="-255600"/>
            <a:r>
              <a:rPr lang="en-US" altLang="en-US" sz="2400" dirty="0">
                <a:latin typeface="+mn-lt"/>
                <a:cs typeface="Times New Roman" panose="02020603050405020304" pitchFamily="18" charset="0"/>
              </a:rPr>
              <a:t>The complete list </a:t>
            </a:r>
            <a:r>
              <a:rPr lang="en-US" altLang="en-US" sz="2400" dirty="0" smtClean="0">
                <a:latin typeface="+mn-lt"/>
                <a:cs typeface="Times New Roman" panose="02020603050405020304" pitchFamily="18" charset="0"/>
              </a:rPr>
              <a:t>of</a:t>
            </a:r>
          </a:p>
        </p:txBody>
      </p:sp>
      <p:graphicFrame>
        <p:nvGraphicFramePr>
          <p:cNvPr id="7" name="Object 6" descr="C sharp"/>
          <p:cNvGraphicFramePr>
            <a:graphicFrameLocks noChangeAspect="1"/>
          </p:cNvGraphicFramePr>
          <p:nvPr>
            <p:extLst>
              <p:ext uri="{D42A27DB-BD31-4B8C-83A1-F6EECF244321}">
                <p14:modId xmlns:p14="http://schemas.microsoft.com/office/powerpoint/2010/main" val="2893696358"/>
              </p:ext>
            </p:extLst>
          </p:nvPr>
        </p:nvGraphicFramePr>
        <p:xfrm>
          <a:off x="3490791" y="3891040"/>
          <a:ext cx="488451" cy="373522"/>
        </p:xfrm>
        <a:graphic>
          <a:graphicData uri="http://schemas.openxmlformats.org/presentationml/2006/ole">
            <mc:AlternateContent xmlns:mc="http://schemas.openxmlformats.org/markup-compatibility/2006">
              <mc:Choice xmlns:v="urn:schemas-microsoft-com:vml" Requires="v">
                <p:oleObj spid="_x0000_s8457" name="Equation" r:id="rId3" imgW="215640" imgH="164880" progId="Equation.DSMT4">
                  <p:embed/>
                </p:oleObj>
              </mc:Choice>
              <mc:Fallback>
                <p:oleObj name="Equation" r:id="rId3" imgW="215640" imgH="164880" progId="Equation.DSMT4">
                  <p:embed/>
                  <p:pic>
                    <p:nvPicPr>
                      <p:cNvPr id="0" name=""/>
                      <p:cNvPicPr/>
                      <p:nvPr/>
                    </p:nvPicPr>
                    <p:blipFill>
                      <a:blip r:embed="rId4"/>
                      <a:stretch>
                        <a:fillRect/>
                      </a:stretch>
                    </p:blipFill>
                    <p:spPr>
                      <a:xfrm>
                        <a:off x="3490791" y="3891040"/>
                        <a:ext cx="488451" cy="373522"/>
                      </a:xfrm>
                      <a:prstGeom prst="rect">
                        <a:avLst/>
                      </a:prstGeom>
                    </p:spPr>
                  </p:pic>
                </p:oleObj>
              </mc:Fallback>
            </mc:AlternateContent>
          </a:graphicData>
        </a:graphic>
      </p:graphicFrame>
      <p:sp>
        <p:nvSpPr>
          <p:cNvPr id="5" name="Content Placeholder 4"/>
          <p:cNvSpPr>
            <a:spLocks noGrp="1"/>
          </p:cNvSpPr>
          <p:nvPr>
            <p:ph sz="quarter" idx="11"/>
          </p:nvPr>
        </p:nvSpPr>
        <p:spPr>
          <a:xfrm>
            <a:off x="3978909" y="3776431"/>
            <a:ext cx="4626427" cy="491134"/>
          </a:xfrm>
        </p:spPr>
        <p:txBody>
          <a:bodyPr/>
          <a:lstStyle/>
          <a:p>
            <a:pPr marL="0" indent="0">
              <a:buNone/>
            </a:pPr>
            <a:r>
              <a:rPr lang="en-US" altLang="en-US" sz="2400" dirty="0">
                <a:latin typeface="+mn-lt"/>
                <a:cs typeface="Times New Roman" panose="02020603050405020304" pitchFamily="18" charset="0"/>
              </a:rPr>
              <a:t>keywords is shown in Figure 3.2</a:t>
            </a:r>
            <a:r>
              <a:rPr lang="en-US" altLang="en-US" sz="2400" dirty="0" smtClean="0">
                <a:latin typeface="+mn-lt"/>
                <a:cs typeface="Times New Roman" panose="02020603050405020304" pitchFamily="18" charset="0"/>
              </a:rPr>
              <a:t>.</a:t>
            </a:r>
          </a:p>
        </p:txBody>
      </p:sp>
      <p:sp>
        <p:nvSpPr>
          <p:cNvPr id="4" name="Content Placeholder 3"/>
          <p:cNvSpPr>
            <a:spLocks noGrp="1"/>
          </p:cNvSpPr>
          <p:nvPr>
            <p:ph sz="quarter" idx="10"/>
          </p:nvPr>
        </p:nvSpPr>
        <p:spPr>
          <a:xfrm>
            <a:off x="457200" y="4338335"/>
            <a:ext cx="8251372" cy="1241308"/>
          </a:xfrm>
        </p:spPr>
        <p:txBody>
          <a:bodyPr/>
          <a:lstStyle/>
          <a:p>
            <a:pPr marL="255600" indent="-255600"/>
            <a:r>
              <a:rPr lang="en-US" altLang="en-US" sz="2400" dirty="0">
                <a:latin typeface="+mn-lt"/>
                <a:cs typeface="Times New Roman" panose="02020603050405020304" pitchFamily="18" charset="0"/>
              </a:rPr>
              <a:t>The contextual keywords in Figure 3.2 can be used as identifiers outside the contexts in which they are keywords, but for clarity this is not recommended</a:t>
            </a:r>
            <a:r>
              <a:rPr lang="en-US" altLang="en-US" sz="2400" dirty="0" smtClean="0">
                <a:latin typeface="+mn-lt"/>
                <a:cs typeface="Times New Roman" panose="02020603050405020304" pitchFamily="18" charset="0"/>
              </a:rPr>
              <a:t>.</a:t>
            </a:r>
            <a:endParaRPr lang="en-US" altLang="en-US" sz="2400" dirty="0">
              <a:latin typeface="+mn-lt"/>
              <a:cs typeface="Times New Roman" panose="02020603050405020304" pitchFamily="18" charset="0"/>
            </a:endParaRPr>
          </a:p>
        </p:txBody>
      </p:sp>
    </p:spTree>
    <p:extLst>
      <p:ext uri="{BB962C8B-B14F-4D97-AF65-F5344CB8AC3E}">
        <p14:creationId xmlns:p14="http://schemas.microsoft.com/office/powerpoint/2010/main" val="33530631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Good Programming Practice 3.1</a:t>
            </a:r>
          </a:p>
        </p:txBody>
      </p:sp>
      <p:sp>
        <p:nvSpPr>
          <p:cNvPr id="3" name="Text Placeholder 2"/>
          <p:cNvSpPr>
            <a:spLocks noGrp="1"/>
          </p:cNvSpPr>
          <p:nvPr>
            <p:ph type="body" idx="1"/>
          </p:nvPr>
        </p:nvSpPr>
        <p:spPr/>
        <p:txBody>
          <a:bodyPr/>
          <a:lstStyle/>
          <a:p>
            <a:pPr marL="0" indent="0">
              <a:buNone/>
            </a:pPr>
            <a:r>
              <a:rPr lang="en-US" sz="2400" dirty="0">
                <a:latin typeface="+mn-lt"/>
              </a:rPr>
              <a:t>By convention, always begin a class name’s identifier with a capital letter and start each subsequent word in the identifier with a capital letter.</a:t>
            </a:r>
          </a:p>
        </p:txBody>
      </p:sp>
    </p:spTree>
    <p:extLst>
      <p:ext uri="{BB962C8B-B14F-4D97-AF65-F5344CB8AC3E}">
        <p14:creationId xmlns:p14="http://schemas.microsoft.com/office/powerpoint/2010/main" val="1523064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chor="b"/>
          <a:lstStyle/>
          <a:p>
            <a:r>
              <a:rPr lang="en-US" dirty="0" smtClean="0"/>
              <a:t>Learning Objectives</a:t>
            </a:r>
            <a:endParaRPr lang="en-US" dirty="0"/>
          </a:p>
        </p:txBody>
      </p:sp>
      <p:sp>
        <p:nvSpPr>
          <p:cNvPr id="2" name="Content Placeholder 1"/>
          <p:cNvSpPr>
            <a:spLocks noGrp="1"/>
          </p:cNvSpPr>
          <p:nvPr>
            <p:ph sz="quarter" idx="13"/>
          </p:nvPr>
        </p:nvSpPr>
        <p:spPr>
          <a:xfrm>
            <a:off x="457200" y="1728048"/>
            <a:ext cx="1894114" cy="432268"/>
          </a:xfrm>
        </p:spPr>
        <p:txBody>
          <a:bodyPr/>
          <a:lstStyle/>
          <a:p>
            <a:r>
              <a:rPr lang="en-US" sz="2000" dirty="0">
                <a:latin typeface="+mn-lt"/>
              </a:rPr>
              <a:t>Write </a:t>
            </a:r>
            <a:r>
              <a:rPr lang="en-US" sz="2000" dirty="0" smtClean="0">
                <a:latin typeface="+mn-lt"/>
              </a:rPr>
              <a:t>simple</a:t>
            </a:r>
          </a:p>
        </p:txBody>
      </p:sp>
      <p:graphicFrame>
        <p:nvGraphicFramePr>
          <p:cNvPr id="14" name="Object 13" descr="C sharp"/>
          <p:cNvGraphicFramePr>
            <a:graphicFrameLocks noChangeAspect="1"/>
          </p:cNvGraphicFramePr>
          <p:nvPr>
            <p:extLst>
              <p:ext uri="{D42A27DB-BD31-4B8C-83A1-F6EECF244321}">
                <p14:modId xmlns:p14="http://schemas.microsoft.com/office/powerpoint/2010/main" val="41866920"/>
              </p:ext>
            </p:extLst>
          </p:nvPr>
        </p:nvGraphicFramePr>
        <p:xfrm>
          <a:off x="2290577" y="1814300"/>
          <a:ext cx="424935" cy="324951"/>
        </p:xfrm>
        <a:graphic>
          <a:graphicData uri="http://schemas.openxmlformats.org/presentationml/2006/ole">
            <mc:AlternateContent xmlns:mc="http://schemas.openxmlformats.org/markup-compatibility/2006">
              <mc:Choice xmlns:v="urn:schemas-microsoft-com:vml" Requires="v">
                <p:oleObj spid="_x0000_s1608" name="Equation" r:id="rId3" imgW="215640" imgH="164880" progId="Equation.DSMT4">
                  <p:embed/>
                </p:oleObj>
              </mc:Choice>
              <mc:Fallback>
                <p:oleObj name="Equation" r:id="rId3" imgW="215640" imgH="164880" progId="Equation.DSMT4">
                  <p:embed/>
                  <p:pic>
                    <p:nvPicPr>
                      <p:cNvPr id="0" name=""/>
                      <p:cNvPicPr/>
                      <p:nvPr/>
                    </p:nvPicPr>
                    <p:blipFill>
                      <a:blip r:embed="rId4"/>
                      <a:stretch>
                        <a:fillRect/>
                      </a:stretch>
                    </p:blipFill>
                    <p:spPr>
                      <a:xfrm>
                        <a:off x="2290577" y="1814300"/>
                        <a:ext cx="424935" cy="324951"/>
                      </a:xfrm>
                      <a:prstGeom prst="rect">
                        <a:avLst/>
                      </a:prstGeom>
                    </p:spPr>
                  </p:pic>
                </p:oleObj>
              </mc:Fallback>
            </mc:AlternateContent>
          </a:graphicData>
        </a:graphic>
      </p:graphicFrame>
      <p:sp>
        <p:nvSpPr>
          <p:cNvPr id="3" name="Content Placeholder 2"/>
          <p:cNvSpPr>
            <a:spLocks noGrp="1"/>
          </p:cNvSpPr>
          <p:nvPr>
            <p:ph sz="quarter" idx="14"/>
          </p:nvPr>
        </p:nvSpPr>
        <p:spPr>
          <a:xfrm>
            <a:off x="2640239" y="1691020"/>
            <a:ext cx="5972821" cy="392102"/>
          </a:xfrm>
        </p:spPr>
        <p:txBody>
          <a:bodyPr/>
          <a:lstStyle/>
          <a:p>
            <a:pPr marL="432" indent="0">
              <a:buNone/>
            </a:pPr>
            <a:r>
              <a:rPr lang="en-US" sz="2000" dirty="0">
                <a:latin typeface="+mn-lt"/>
              </a:rPr>
              <a:t>apps using code rather than visual programming</a:t>
            </a:r>
            <a:r>
              <a:rPr lang="en-US" sz="2000" dirty="0" smtClean="0">
                <a:latin typeface="+mn-lt"/>
              </a:rPr>
              <a:t>.</a:t>
            </a:r>
          </a:p>
        </p:txBody>
      </p:sp>
      <p:sp>
        <p:nvSpPr>
          <p:cNvPr id="4" name="Content Placeholder 3"/>
          <p:cNvSpPr>
            <a:spLocks noGrp="1"/>
          </p:cNvSpPr>
          <p:nvPr>
            <p:ph sz="quarter" idx="15"/>
          </p:nvPr>
        </p:nvSpPr>
        <p:spPr>
          <a:xfrm>
            <a:off x="457200" y="2214250"/>
            <a:ext cx="8229600" cy="417139"/>
          </a:xfrm>
        </p:spPr>
        <p:txBody>
          <a:bodyPr/>
          <a:lstStyle/>
          <a:p>
            <a:r>
              <a:rPr lang="en-US" sz="2000" dirty="0">
                <a:latin typeface="+mn-lt"/>
              </a:rPr>
              <a:t>Input data from the keyboard and output data to the screen</a:t>
            </a:r>
            <a:r>
              <a:rPr lang="en-US" sz="2000" dirty="0" smtClean="0">
                <a:latin typeface="+mn-lt"/>
              </a:rPr>
              <a:t>.</a:t>
            </a:r>
          </a:p>
        </p:txBody>
      </p:sp>
      <p:sp>
        <p:nvSpPr>
          <p:cNvPr id="5" name="Content Placeholder 4"/>
          <p:cNvSpPr>
            <a:spLocks noGrp="1"/>
          </p:cNvSpPr>
          <p:nvPr>
            <p:ph sz="quarter" idx="16"/>
          </p:nvPr>
        </p:nvSpPr>
        <p:spPr>
          <a:xfrm>
            <a:off x="457200" y="2699756"/>
            <a:ext cx="957941" cy="419491"/>
          </a:xfrm>
        </p:spPr>
        <p:txBody>
          <a:bodyPr/>
          <a:lstStyle/>
          <a:p>
            <a:r>
              <a:rPr lang="en-US" sz="2000" dirty="0">
                <a:latin typeface="+mn-lt"/>
              </a:rPr>
              <a:t>Use</a:t>
            </a:r>
          </a:p>
        </p:txBody>
      </p:sp>
      <p:graphicFrame>
        <p:nvGraphicFramePr>
          <p:cNvPr id="15" name="Object 14" descr="C sharp"/>
          <p:cNvGraphicFramePr>
            <a:graphicFrameLocks noChangeAspect="1"/>
          </p:cNvGraphicFramePr>
          <p:nvPr>
            <p:extLst>
              <p:ext uri="{D42A27DB-BD31-4B8C-83A1-F6EECF244321}">
                <p14:modId xmlns:p14="http://schemas.microsoft.com/office/powerpoint/2010/main" val="3123052916"/>
              </p:ext>
            </p:extLst>
          </p:nvPr>
        </p:nvGraphicFramePr>
        <p:xfrm>
          <a:off x="1331784" y="2812595"/>
          <a:ext cx="406011" cy="310479"/>
        </p:xfrm>
        <a:graphic>
          <a:graphicData uri="http://schemas.openxmlformats.org/presentationml/2006/ole">
            <mc:AlternateContent xmlns:mc="http://schemas.openxmlformats.org/markup-compatibility/2006">
              <mc:Choice xmlns:v="urn:schemas-microsoft-com:vml" Requires="v">
                <p:oleObj spid="_x0000_s1609" name="Equation" r:id="rId5" imgW="215640" imgH="164880" progId="Equation.DSMT4">
                  <p:embed/>
                </p:oleObj>
              </mc:Choice>
              <mc:Fallback>
                <p:oleObj name="Equation" r:id="rId5" imgW="215640" imgH="164880" progId="Equation.DSMT4">
                  <p:embed/>
                  <p:pic>
                    <p:nvPicPr>
                      <p:cNvPr id="0" name=""/>
                      <p:cNvPicPr/>
                      <p:nvPr/>
                    </p:nvPicPr>
                    <p:blipFill>
                      <a:blip r:embed="rId6"/>
                      <a:stretch>
                        <a:fillRect/>
                      </a:stretch>
                    </p:blipFill>
                    <p:spPr>
                      <a:xfrm>
                        <a:off x="1331784" y="2812595"/>
                        <a:ext cx="406011" cy="310479"/>
                      </a:xfrm>
                      <a:prstGeom prst="rect">
                        <a:avLst/>
                      </a:prstGeom>
                    </p:spPr>
                  </p:pic>
                </p:oleObj>
              </mc:Fallback>
            </mc:AlternateContent>
          </a:graphicData>
        </a:graphic>
      </p:graphicFrame>
      <p:sp>
        <p:nvSpPr>
          <p:cNvPr id="6" name="Content Placeholder 5"/>
          <p:cNvSpPr>
            <a:spLocks noGrp="1"/>
          </p:cNvSpPr>
          <p:nvPr>
            <p:ph sz="quarter" idx="17"/>
          </p:nvPr>
        </p:nvSpPr>
        <p:spPr>
          <a:xfrm>
            <a:off x="1631753" y="2721546"/>
            <a:ext cx="6937063" cy="409354"/>
          </a:xfrm>
        </p:spPr>
        <p:txBody>
          <a:bodyPr/>
          <a:lstStyle/>
          <a:p>
            <a:pPr marL="0" indent="0">
              <a:buNone/>
            </a:pPr>
            <a:r>
              <a:rPr lang="en-US" sz="2000" dirty="0">
                <a:latin typeface="+mn-lt"/>
              </a:rPr>
              <a:t>6’s </a:t>
            </a:r>
            <a:r>
              <a:rPr lang="en-US" sz="2000" dirty="0">
                <a:latin typeface="Consolas" panose="020B0609020204030204" pitchFamily="49" charset="0"/>
                <a:cs typeface="Consolas" panose="020B0609020204030204" pitchFamily="49" charset="0"/>
              </a:rPr>
              <a:t>string</a:t>
            </a:r>
            <a:r>
              <a:rPr lang="en-US" sz="2000" dirty="0">
                <a:latin typeface="+mn-lt"/>
              </a:rPr>
              <a:t> interpolation to create formatted </a:t>
            </a:r>
            <a:r>
              <a:rPr lang="en-US" sz="2000" dirty="0">
                <a:latin typeface="Consolas" panose="020B0609020204030204" pitchFamily="49" charset="0"/>
                <a:cs typeface="Consolas" panose="020B0609020204030204" pitchFamily="49" charset="0"/>
              </a:rPr>
              <a:t>strings</a:t>
            </a:r>
            <a:r>
              <a:rPr lang="en-US" sz="2000" dirty="0">
                <a:latin typeface="+mn-lt"/>
              </a:rPr>
              <a:t> </a:t>
            </a:r>
            <a:r>
              <a:rPr lang="en-US" sz="2000" dirty="0" smtClean="0">
                <a:latin typeface="+mn-lt"/>
              </a:rPr>
              <a:t>by</a:t>
            </a:r>
            <a:endParaRPr lang="en-US" sz="2000" dirty="0">
              <a:latin typeface="+mn-lt"/>
            </a:endParaRPr>
          </a:p>
        </p:txBody>
      </p:sp>
      <p:sp>
        <p:nvSpPr>
          <p:cNvPr id="9" name="Content Placeholder 8"/>
          <p:cNvSpPr>
            <a:spLocks noGrp="1"/>
          </p:cNvSpPr>
          <p:nvPr>
            <p:ph sz="quarter" idx="18"/>
          </p:nvPr>
        </p:nvSpPr>
        <p:spPr>
          <a:xfrm>
            <a:off x="732506" y="3043951"/>
            <a:ext cx="4355430" cy="408468"/>
          </a:xfrm>
        </p:spPr>
        <p:txBody>
          <a:bodyPr/>
          <a:lstStyle/>
          <a:p>
            <a:pPr marL="0" indent="0">
              <a:buNone/>
            </a:pPr>
            <a:r>
              <a:rPr lang="en-US" sz="2000" dirty="0">
                <a:latin typeface="+mn-lt"/>
              </a:rPr>
              <a:t>inserting </a:t>
            </a:r>
            <a:r>
              <a:rPr lang="en-US" sz="2000" dirty="0" smtClean="0">
                <a:latin typeface="+mn-lt"/>
              </a:rPr>
              <a:t>values into </a:t>
            </a:r>
            <a:r>
              <a:rPr lang="en-US" sz="2000" dirty="0">
                <a:latin typeface="Consolas" panose="020B0609020204030204" pitchFamily="49" charset="0"/>
                <a:cs typeface="Consolas" panose="020B0609020204030204" pitchFamily="49" charset="0"/>
              </a:rPr>
              <a:t>string</a:t>
            </a:r>
            <a:r>
              <a:rPr lang="en-US" sz="2000" dirty="0">
                <a:latin typeface="+mn-lt"/>
              </a:rPr>
              <a:t> literals</a:t>
            </a:r>
            <a:r>
              <a:rPr lang="en-US" sz="2000" dirty="0" smtClean="0">
                <a:latin typeface="+mn-lt"/>
              </a:rPr>
              <a:t>.</a:t>
            </a:r>
            <a:endParaRPr lang="en-US" sz="2000" dirty="0">
              <a:latin typeface="+mn-lt"/>
            </a:endParaRPr>
          </a:p>
        </p:txBody>
      </p:sp>
      <p:sp>
        <p:nvSpPr>
          <p:cNvPr id="11" name="Content Placeholder 10"/>
          <p:cNvSpPr>
            <a:spLocks noGrp="1"/>
          </p:cNvSpPr>
          <p:nvPr>
            <p:ph sz="quarter" idx="20"/>
          </p:nvPr>
        </p:nvSpPr>
        <p:spPr>
          <a:xfrm>
            <a:off x="457201" y="3457588"/>
            <a:ext cx="8229600" cy="2692492"/>
          </a:xfrm>
        </p:spPr>
        <p:txBody>
          <a:bodyPr/>
          <a:lstStyle/>
          <a:p>
            <a:pPr indent="-255600"/>
            <a:r>
              <a:rPr lang="en-US" sz="2000" dirty="0">
                <a:latin typeface="+mn-lt"/>
              </a:rPr>
              <a:t>Declare and use data of various types</a:t>
            </a:r>
            <a:r>
              <a:rPr lang="en-US" sz="2000" dirty="0" smtClean="0">
                <a:latin typeface="+mn-lt"/>
              </a:rPr>
              <a:t>.</a:t>
            </a:r>
            <a:endParaRPr lang="en-US" sz="2000" dirty="0">
              <a:latin typeface="+mn-lt"/>
            </a:endParaRPr>
          </a:p>
          <a:p>
            <a:pPr indent="-255600"/>
            <a:r>
              <a:rPr lang="en-US" sz="2000" dirty="0">
                <a:latin typeface="+mn-lt"/>
              </a:rPr>
              <a:t>Store data in memory and retrieve it</a:t>
            </a:r>
            <a:r>
              <a:rPr lang="en-US" sz="2000" dirty="0" smtClean="0">
                <a:latin typeface="+mn-lt"/>
              </a:rPr>
              <a:t>.</a:t>
            </a:r>
            <a:endParaRPr lang="en-US" sz="2000" dirty="0">
              <a:latin typeface="+mn-lt"/>
            </a:endParaRPr>
          </a:p>
          <a:p>
            <a:pPr indent="-255600"/>
            <a:r>
              <a:rPr lang="en-US" sz="2000" dirty="0">
                <a:latin typeface="+mn-lt"/>
              </a:rPr>
              <a:t>Use arithmetic operators</a:t>
            </a:r>
            <a:r>
              <a:rPr lang="en-US" sz="2000" dirty="0" smtClean="0">
                <a:latin typeface="+mn-lt"/>
              </a:rPr>
              <a:t>.</a:t>
            </a:r>
            <a:endParaRPr lang="en-US" sz="2000" dirty="0">
              <a:latin typeface="+mn-lt"/>
            </a:endParaRPr>
          </a:p>
          <a:p>
            <a:pPr indent="-255600"/>
            <a:r>
              <a:rPr lang="en-US" sz="2000" dirty="0">
                <a:latin typeface="+mn-lt"/>
              </a:rPr>
              <a:t>Determine the order in which operators are applied</a:t>
            </a:r>
            <a:r>
              <a:rPr lang="en-US" sz="2000" dirty="0" smtClean="0">
                <a:latin typeface="+mn-lt"/>
              </a:rPr>
              <a:t>.</a:t>
            </a:r>
            <a:endParaRPr lang="en-US" sz="2000" dirty="0">
              <a:latin typeface="+mn-lt"/>
            </a:endParaRPr>
          </a:p>
          <a:p>
            <a:pPr indent="-255600"/>
            <a:r>
              <a:rPr lang="en-US" sz="2000" dirty="0">
                <a:latin typeface="+mn-lt"/>
              </a:rPr>
              <a:t>Write decision-making statements with equality and relational operators</a:t>
            </a:r>
            <a:r>
              <a:rPr lang="en-US" sz="2000" dirty="0" smtClean="0">
                <a:latin typeface="+mn-lt"/>
              </a:rPr>
              <a:t>.</a:t>
            </a:r>
            <a:endParaRPr lang="en-US" sz="2000" dirty="0">
              <a:latin typeface="+mn-lt"/>
            </a:endParaRPr>
          </a:p>
        </p:txBody>
      </p:sp>
    </p:spTree>
    <p:extLst>
      <p:ext uri="{BB962C8B-B14F-4D97-AF65-F5344CB8AC3E}">
        <p14:creationId xmlns:p14="http://schemas.microsoft.com/office/powerpoint/2010/main" val="27037706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Common Programming Error 3.2</a:t>
            </a:r>
          </a:p>
        </p:txBody>
      </p:sp>
      <p:graphicFrame>
        <p:nvGraphicFramePr>
          <p:cNvPr id="5" name="Object 4" descr="C sharp"/>
          <p:cNvGraphicFramePr>
            <a:graphicFrameLocks noChangeAspect="1"/>
          </p:cNvGraphicFramePr>
          <p:nvPr>
            <p:extLst>
              <p:ext uri="{D42A27DB-BD31-4B8C-83A1-F6EECF244321}">
                <p14:modId xmlns:p14="http://schemas.microsoft.com/office/powerpoint/2010/main" val="2894187271"/>
              </p:ext>
            </p:extLst>
          </p:nvPr>
        </p:nvGraphicFramePr>
        <p:xfrm>
          <a:off x="504844" y="1696699"/>
          <a:ext cx="537297" cy="410874"/>
        </p:xfrm>
        <a:graphic>
          <a:graphicData uri="http://schemas.openxmlformats.org/presentationml/2006/ole">
            <mc:AlternateContent xmlns:mc="http://schemas.openxmlformats.org/markup-compatibility/2006">
              <mc:Choice xmlns:v="urn:schemas-microsoft-com:vml" Requires="v">
                <p:oleObj spid="_x0000_s9477" name="Equation" r:id="rId3" imgW="215640" imgH="164880" progId="Equation.DSMT4">
                  <p:embed/>
                </p:oleObj>
              </mc:Choice>
              <mc:Fallback>
                <p:oleObj name="Equation" r:id="rId3" imgW="215640" imgH="164880" progId="Equation.DSMT4">
                  <p:embed/>
                  <p:pic>
                    <p:nvPicPr>
                      <p:cNvPr id="0" name=""/>
                      <p:cNvPicPr/>
                      <p:nvPr/>
                    </p:nvPicPr>
                    <p:blipFill>
                      <a:blip r:embed="rId4"/>
                      <a:stretch>
                        <a:fillRect/>
                      </a:stretch>
                    </p:blipFill>
                    <p:spPr>
                      <a:xfrm>
                        <a:off x="504844" y="1696699"/>
                        <a:ext cx="537297" cy="410874"/>
                      </a:xfrm>
                      <a:prstGeom prst="rect">
                        <a:avLst/>
                      </a:prstGeom>
                    </p:spPr>
                  </p:pic>
                </p:oleObj>
              </mc:Fallback>
            </mc:AlternateContent>
          </a:graphicData>
        </a:graphic>
      </p:graphicFrame>
      <p:sp>
        <p:nvSpPr>
          <p:cNvPr id="4" name="Text Placeholder 3"/>
          <p:cNvSpPr>
            <a:spLocks noGrp="1"/>
          </p:cNvSpPr>
          <p:nvPr>
            <p:ph type="body" idx="2"/>
          </p:nvPr>
        </p:nvSpPr>
        <p:spPr>
          <a:xfrm>
            <a:off x="457200" y="1629416"/>
            <a:ext cx="8143666" cy="500741"/>
          </a:xfrm>
        </p:spPr>
        <p:txBody>
          <a:bodyPr/>
          <a:lstStyle/>
          <a:p>
            <a:pPr marL="0" indent="496888">
              <a:buNone/>
            </a:pPr>
            <a:r>
              <a:rPr lang="en-US" sz="2400" dirty="0" smtClean="0">
                <a:latin typeface="+mn-lt"/>
              </a:rPr>
              <a:t>is </a:t>
            </a:r>
            <a:r>
              <a:rPr lang="en-US" sz="2400" dirty="0">
                <a:latin typeface="+mn-lt"/>
              </a:rPr>
              <a:t>case sensitive. Not using the proper uppercase </a:t>
            </a:r>
            <a:r>
              <a:rPr lang="en-US" sz="2400" dirty="0" smtClean="0">
                <a:latin typeface="+mn-lt"/>
              </a:rPr>
              <a:t>and</a:t>
            </a:r>
            <a:endParaRPr lang="en-US" sz="2400" dirty="0">
              <a:latin typeface="+mn-lt"/>
            </a:endParaRPr>
          </a:p>
        </p:txBody>
      </p:sp>
      <p:sp>
        <p:nvSpPr>
          <p:cNvPr id="3" name="Text Placeholder 2"/>
          <p:cNvSpPr>
            <a:spLocks noGrp="1"/>
          </p:cNvSpPr>
          <p:nvPr>
            <p:ph type="body" idx="1"/>
          </p:nvPr>
        </p:nvSpPr>
        <p:spPr>
          <a:xfrm>
            <a:off x="457200" y="1997828"/>
            <a:ext cx="7858181" cy="859971"/>
          </a:xfrm>
        </p:spPr>
        <p:txBody>
          <a:bodyPr/>
          <a:lstStyle/>
          <a:p>
            <a:pPr marL="0" indent="0">
              <a:buNone/>
            </a:pPr>
            <a:r>
              <a:rPr lang="en-US" sz="2400" dirty="0" smtClean="0">
                <a:latin typeface="+mn-lt"/>
              </a:rPr>
              <a:t>lowercase </a:t>
            </a:r>
            <a:r>
              <a:rPr lang="en-US" sz="2400" dirty="0">
                <a:latin typeface="+mn-lt"/>
              </a:rPr>
              <a:t>letters for an identifier normally causes a compilation error.</a:t>
            </a:r>
          </a:p>
        </p:txBody>
      </p:sp>
    </p:spTree>
    <p:extLst>
      <p:ext uri="{BB962C8B-B14F-4D97-AF65-F5344CB8AC3E}">
        <p14:creationId xmlns:p14="http://schemas.microsoft.com/office/powerpoint/2010/main" val="3073795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Common Programming Error 3.3</a:t>
            </a:r>
          </a:p>
        </p:txBody>
      </p:sp>
      <p:sp>
        <p:nvSpPr>
          <p:cNvPr id="3" name="Text Placeholder 2"/>
          <p:cNvSpPr>
            <a:spLocks noGrp="1"/>
          </p:cNvSpPr>
          <p:nvPr>
            <p:ph type="body" idx="1"/>
          </p:nvPr>
        </p:nvSpPr>
        <p:spPr/>
        <p:txBody>
          <a:bodyPr/>
          <a:lstStyle/>
          <a:p>
            <a:pPr marL="0" indent="0">
              <a:buNone/>
            </a:pPr>
            <a:r>
              <a:rPr lang="en-US" sz="2400" dirty="0">
                <a:latin typeface="+mn-lt"/>
              </a:rPr>
              <a:t>Using a keyword as an identifier is a compilation error.</a:t>
            </a:r>
          </a:p>
        </p:txBody>
      </p:sp>
    </p:spTree>
    <p:extLst>
      <p:ext uri="{BB962C8B-B14F-4D97-AF65-F5344CB8AC3E}">
        <p14:creationId xmlns:p14="http://schemas.microsoft.com/office/powerpoint/2010/main" val="2614772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a:t>
            </a:r>
            <a:r>
              <a:rPr lang="en-US" dirty="0" smtClean="0"/>
              <a:t>3.2 Keywords </a:t>
            </a:r>
            <a:r>
              <a:rPr lang="en-US" dirty="0"/>
              <a:t>and Contextual </a:t>
            </a:r>
            <a:r>
              <a:rPr lang="en-US" dirty="0" smtClean="0"/>
              <a:t>Keywords </a:t>
            </a:r>
            <a:r>
              <a:rPr lang="en-US" sz="2000" b="0" dirty="0" smtClean="0"/>
              <a:t>(1 of 2)</a:t>
            </a:r>
            <a:endParaRPr lang="en-US" sz="2000" b="0" dirty="0"/>
          </a:p>
        </p:txBody>
      </p:sp>
      <p:pic>
        <p:nvPicPr>
          <p:cNvPr id="5" name="Picture 4" descr="Keywords are as follows: abstract, as, base, bool, break, byte, case, catch, c h a r, checked, class, c o n s t, continue, decimal, default, delegate, do, double, else, enum, event, explicit, extern, false, finally, fixed, float, for, for each, go to, if, implicit, in, int, interface, internal, is, lock, long, name space, new, null, object, operator, out, override, params, private, protected, public, read only, r e f, return, s byte, sealed, short, size of, stackalloc, static, string, s t r u c t, switch, this, throw, true, try, type of, uint, u long, unchecked, unsafe, u short, using, virtual, void, volatile, whil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379" y="1715321"/>
            <a:ext cx="8009243" cy="4293626"/>
          </a:xfrm>
          <a:prstGeom prst="rect">
            <a:avLst/>
          </a:prstGeom>
        </p:spPr>
      </p:pic>
    </p:spTree>
    <p:extLst>
      <p:ext uri="{BB962C8B-B14F-4D97-AF65-F5344CB8AC3E}">
        <p14:creationId xmlns:p14="http://schemas.microsoft.com/office/powerpoint/2010/main" val="22433412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a:t>
            </a:r>
            <a:r>
              <a:rPr lang="en-US" dirty="0" smtClean="0"/>
              <a:t>3.2 Keywords </a:t>
            </a:r>
            <a:r>
              <a:rPr lang="en-US" dirty="0"/>
              <a:t>and Contextual </a:t>
            </a:r>
            <a:r>
              <a:rPr lang="en-US" dirty="0" smtClean="0"/>
              <a:t>Keywords </a:t>
            </a:r>
            <a:r>
              <a:rPr lang="en-US" sz="2000" b="0" dirty="0" smtClean="0"/>
              <a:t>(2 </a:t>
            </a:r>
            <a:r>
              <a:rPr lang="en-US" sz="2000" b="0" dirty="0"/>
              <a:t>of 2)</a:t>
            </a:r>
            <a:endParaRPr lang="en-US" dirty="0"/>
          </a:p>
        </p:txBody>
      </p:sp>
      <p:pic>
        <p:nvPicPr>
          <p:cNvPr id="4" name="Picture 3" descr="Contextual keywords are as follows: add, alias, ascending, async, await, by, descending, dynamic, equals, from, get, global, group, into, join, let, name of, on, order by, partial, remove, select, set, value, var, where, yiel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69" y="1964667"/>
            <a:ext cx="7985662" cy="2429903"/>
          </a:xfrm>
          <a:prstGeom prst="rect">
            <a:avLst/>
          </a:prstGeom>
        </p:spPr>
      </p:pic>
    </p:spTree>
    <p:extLst>
      <p:ext uri="{BB962C8B-B14F-4D97-AF65-F5344CB8AC3E}">
        <p14:creationId xmlns:p14="http://schemas.microsoft.com/office/powerpoint/2010/main" val="30051433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3.2.4 Class </a:t>
            </a:r>
            <a:r>
              <a:rPr lang="en-US" dirty="0" smtClean="0"/>
              <a:t>Declaration </a:t>
            </a:r>
            <a:r>
              <a:rPr lang="en-US" sz="2000" b="0" dirty="0" smtClean="0"/>
              <a:t>(3 of 3)</a:t>
            </a:r>
            <a:endParaRPr lang="en-US" sz="2000" b="0" dirty="0"/>
          </a:p>
        </p:txBody>
      </p:sp>
      <p:sp>
        <p:nvSpPr>
          <p:cNvPr id="3" name="Text Placeholder 2"/>
          <p:cNvSpPr>
            <a:spLocks noGrp="1"/>
          </p:cNvSpPr>
          <p:nvPr>
            <p:ph type="body" idx="1"/>
          </p:nvPr>
        </p:nvSpPr>
        <p:spPr>
          <a:xfrm>
            <a:off x="457199" y="1611087"/>
            <a:ext cx="395633" cy="487384"/>
          </a:xfrm>
        </p:spPr>
        <p:txBody>
          <a:bodyPr/>
          <a:lstStyle/>
          <a:p>
            <a:r>
              <a:rPr lang="en-US" altLang="en-US" sz="2400" dirty="0" smtClean="0">
                <a:solidFill>
                  <a:schemeClr val="tx1"/>
                </a:solidFill>
                <a:latin typeface="+mn-lt"/>
                <a:ea typeface="Times New Roman" panose="02020603050405020304" pitchFamily="18" charset="0"/>
                <a:cs typeface="Calibri" panose="020F0502020204030204" pitchFamily="34" charset="0"/>
              </a:rPr>
              <a:t> </a:t>
            </a:r>
            <a:endParaRPr lang="en-US" altLang="en-US" sz="2400" dirty="0">
              <a:solidFill>
                <a:schemeClr val="tx1"/>
              </a:solidFill>
              <a:latin typeface="+mn-lt"/>
              <a:ea typeface="Times New Roman" panose="02020603050405020304" pitchFamily="18" charset="0"/>
              <a:cs typeface="Calibri" panose="020F0502020204030204" pitchFamily="34" charset="0"/>
            </a:endParaRPr>
          </a:p>
        </p:txBody>
      </p:sp>
      <p:graphicFrame>
        <p:nvGraphicFramePr>
          <p:cNvPr id="7" name="Object 6" descr="C sharp"/>
          <p:cNvGraphicFramePr>
            <a:graphicFrameLocks noChangeAspect="1"/>
          </p:cNvGraphicFramePr>
          <p:nvPr>
            <p:extLst>
              <p:ext uri="{D42A27DB-BD31-4B8C-83A1-F6EECF244321}">
                <p14:modId xmlns:p14="http://schemas.microsoft.com/office/powerpoint/2010/main" val="341013069"/>
              </p:ext>
            </p:extLst>
          </p:nvPr>
        </p:nvGraphicFramePr>
        <p:xfrm>
          <a:off x="807763" y="1675377"/>
          <a:ext cx="535050" cy="409156"/>
        </p:xfrm>
        <a:graphic>
          <a:graphicData uri="http://schemas.openxmlformats.org/presentationml/2006/ole">
            <mc:AlternateContent xmlns:mc="http://schemas.openxmlformats.org/markup-compatibility/2006">
              <mc:Choice xmlns:v="urn:schemas-microsoft-com:vml" Requires="v">
                <p:oleObj spid="_x0000_s10499" name="Equation" r:id="rId3" imgW="215640" imgH="164880" progId="Equation.DSMT4">
                  <p:embed/>
                </p:oleObj>
              </mc:Choice>
              <mc:Fallback>
                <p:oleObj name="Equation" r:id="rId3" imgW="215640" imgH="164880" progId="Equation.DSMT4">
                  <p:embed/>
                  <p:pic>
                    <p:nvPicPr>
                      <p:cNvPr id="0" name=""/>
                      <p:cNvPicPr/>
                      <p:nvPr/>
                    </p:nvPicPr>
                    <p:blipFill>
                      <a:blip r:embed="rId4"/>
                      <a:stretch>
                        <a:fillRect/>
                      </a:stretch>
                    </p:blipFill>
                    <p:spPr>
                      <a:xfrm>
                        <a:off x="807763" y="1675377"/>
                        <a:ext cx="535050" cy="409156"/>
                      </a:xfrm>
                      <a:prstGeom prst="rect">
                        <a:avLst/>
                      </a:prstGeom>
                    </p:spPr>
                  </p:pic>
                </p:oleObj>
              </mc:Fallback>
            </mc:AlternateContent>
          </a:graphicData>
        </a:graphic>
      </p:graphicFrame>
      <p:sp>
        <p:nvSpPr>
          <p:cNvPr id="4" name="Content Placeholder 3"/>
          <p:cNvSpPr>
            <a:spLocks noGrp="1"/>
          </p:cNvSpPr>
          <p:nvPr>
            <p:ph sz="quarter" idx="10"/>
          </p:nvPr>
        </p:nvSpPr>
        <p:spPr>
          <a:xfrm>
            <a:off x="1301023" y="1588694"/>
            <a:ext cx="7391401" cy="572399"/>
          </a:xfrm>
        </p:spPr>
        <p:txBody>
          <a:bodyPr/>
          <a:lstStyle/>
          <a:p>
            <a:pPr marL="0" indent="0">
              <a:buNone/>
            </a:pPr>
            <a:r>
              <a:rPr lang="en-US" altLang="en-US" sz="2400" dirty="0">
                <a:latin typeface="+mn-lt"/>
                <a:ea typeface="Times New Roman" panose="02020603050405020304" pitchFamily="18" charset="0"/>
                <a:cs typeface="Calibri" panose="020F0502020204030204" pitchFamily="34" charset="0"/>
              </a:rPr>
              <a:t>is </a:t>
            </a:r>
            <a:r>
              <a:rPr lang="en-US" altLang="en-US" sz="2400" b="1" dirty="0">
                <a:solidFill>
                  <a:schemeClr val="tx1"/>
                </a:solidFill>
                <a:latin typeface="+mn-lt"/>
                <a:ea typeface="Times New Roman" panose="02020603050405020304" pitchFamily="18" charset="0"/>
                <a:cs typeface="Calibri" panose="020F0502020204030204" pitchFamily="34" charset="0"/>
              </a:rPr>
              <a:t>case sensitive</a:t>
            </a:r>
            <a:r>
              <a:rPr lang="en-US" altLang="en-US" sz="2400" dirty="0">
                <a:latin typeface="+mn-lt"/>
                <a:ea typeface="Times New Roman" panose="02020603050405020304" pitchFamily="18" charset="0"/>
                <a:cs typeface="Calibri" panose="020F0502020204030204" pitchFamily="34" charset="0"/>
              </a:rPr>
              <a:t>—that is, uppercase and lowercase</a:t>
            </a:r>
            <a:endParaRPr lang="en-US" sz="2400" dirty="0">
              <a:latin typeface="+mn-lt"/>
            </a:endParaRPr>
          </a:p>
        </p:txBody>
      </p:sp>
      <p:sp>
        <p:nvSpPr>
          <p:cNvPr id="5" name="Content Placeholder 4"/>
          <p:cNvSpPr>
            <a:spLocks noGrp="1"/>
          </p:cNvSpPr>
          <p:nvPr>
            <p:ph sz="quarter" idx="11"/>
          </p:nvPr>
        </p:nvSpPr>
        <p:spPr>
          <a:xfrm>
            <a:off x="457200" y="1978779"/>
            <a:ext cx="8142518" cy="938890"/>
          </a:xfrm>
        </p:spPr>
        <p:txBody>
          <a:bodyPr/>
          <a:lstStyle/>
          <a:p>
            <a:pPr marL="323850" indent="0">
              <a:buNone/>
            </a:pPr>
            <a:r>
              <a:rPr lang="en-US" altLang="en-US" sz="2400" dirty="0">
                <a:latin typeface="+mn-lt"/>
                <a:ea typeface="Times New Roman" panose="02020603050405020304" pitchFamily="18" charset="0"/>
                <a:cs typeface="Calibri" panose="020F0502020204030204" pitchFamily="34" charset="0"/>
              </a:rPr>
              <a:t>letters are distinct, so </a:t>
            </a:r>
            <a:r>
              <a:rPr lang="en-US" altLang="en-US" sz="2400" dirty="0">
                <a:latin typeface="Consolas" panose="020B0609020204030204" pitchFamily="49" charset="0"/>
                <a:ea typeface="Times New Roman" panose="02020603050405020304" pitchFamily="18" charset="0"/>
                <a:cs typeface="Consolas" panose="020B0609020204030204" pitchFamily="49" charset="0"/>
              </a:rPr>
              <a:t>a1</a:t>
            </a:r>
            <a:r>
              <a:rPr lang="en-US" altLang="en-US" sz="2400" dirty="0">
                <a:latin typeface="+mn-lt"/>
                <a:ea typeface="Times New Roman" panose="02020603050405020304" pitchFamily="18" charset="0"/>
                <a:cs typeface="Calibri" panose="020F0502020204030204" pitchFamily="34" charset="0"/>
              </a:rPr>
              <a:t> and </a:t>
            </a:r>
            <a:r>
              <a:rPr lang="en-US" altLang="en-US" sz="2400" dirty="0">
                <a:latin typeface="Consolas" panose="020B0609020204030204" pitchFamily="49" charset="0"/>
                <a:ea typeface="Times New Roman" panose="02020603050405020304" pitchFamily="18" charset="0"/>
                <a:cs typeface="Consolas" panose="020B0609020204030204" pitchFamily="49" charset="0"/>
              </a:rPr>
              <a:t>A1</a:t>
            </a:r>
            <a:r>
              <a:rPr lang="en-US" altLang="en-US" sz="2400" dirty="0">
                <a:latin typeface="+mn-lt"/>
                <a:ea typeface="Times New Roman" panose="02020603050405020304" pitchFamily="18" charset="0"/>
                <a:cs typeface="Calibri" panose="020F0502020204030204" pitchFamily="34" charset="0"/>
              </a:rPr>
              <a:t> are different (but both valid) identifiers</a:t>
            </a:r>
            <a:r>
              <a:rPr lang="en-US" altLang="en-US" sz="2400" dirty="0" smtClean="0">
                <a:latin typeface="+mn-lt"/>
                <a:ea typeface="Times New Roman" panose="02020603050405020304" pitchFamily="18" charset="0"/>
                <a:cs typeface="Calibri" panose="020F0502020204030204" pitchFamily="34" charset="0"/>
              </a:rPr>
              <a:t>.</a:t>
            </a:r>
            <a:endParaRPr lang="en-US" altLang="en-US" sz="2400" dirty="0">
              <a:solidFill>
                <a:srgbClr val="4D99FF"/>
              </a:solidFill>
              <a:latin typeface="+mn-lt"/>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1741936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Good Programming Practice 3.2</a:t>
            </a:r>
          </a:p>
        </p:txBody>
      </p:sp>
      <p:sp>
        <p:nvSpPr>
          <p:cNvPr id="3" name="Text Placeholder 2"/>
          <p:cNvSpPr>
            <a:spLocks noGrp="1"/>
          </p:cNvSpPr>
          <p:nvPr>
            <p:ph type="body" idx="1"/>
          </p:nvPr>
        </p:nvSpPr>
        <p:spPr>
          <a:xfrm>
            <a:off x="457200" y="1600200"/>
            <a:ext cx="8033657" cy="4525963"/>
          </a:xfrm>
        </p:spPr>
        <p:txBody>
          <a:bodyPr/>
          <a:lstStyle/>
          <a:p>
            <a:pPr marL="0" indent="0">
              <a:buNone/>
            </a:pPr>
            <a:r>
              <a:rPr lang="en-US" sz="2400" dirty="0">
                <a:latin typeface="+mn-lt"/>
              </a:rPr>
              <a:t>By convention, a file that contains a single class should have a name that’s identical to the class name (plus the </a:t>
            </a:r>
            <a:r>
              <a:rPr lang="en-US" sz="2400" b="1" dirty="0">
                <a:latin typeface="Consolas" panose="020B0609020204030204" pitchFamily="49" charset="0"/>
                <a:cs typeface="Consolas" panose="020B0609020204030204" pitchFamily="49" charset="0"/>
              </a:rPr>
              <a:t>.</a:t>
            </a:r>
            <a:r>
              <a:rPr lang="en-US" sz="2400" b="1" dirty="0" smtClean="0">
                <a:latin typeface="Consolas" panose="020B0609020204030204" pitchFamily="49" charset="0"/>
                <a:cs typeface="Consolas" panose="020B0609020204030204" pitchFamily="49" charset="0"/>
              </a:rPr>
              <a:t>c</a:t>
            </a:r>
            <a:r>
              <a:rPr lang="en-US" sz="100" b="1" dirty="0" smtClean="0">
                <a:latin typeface="Consolas" panose="020B0609020204030204" pitchFamily="49" charset="0"/>
                <a:cs typeface="Consolas" panose="020B0609020204030204" pitchFamily="49" charset="0"/>
              </a:rPr>
              <a:t> </a:t>
            </a:r>
            <a:r>
              <a:rPr lang="en-US" sz="2400" b="1" dirty="0" smtClean="0">
                <a:latin typeface="Consolas" panose="020B0609020204030204" pitchFamily="49" charset="0"/>
                <a:cs typeface="Consolas" panose="020B0609020204030204" pitchFamily="49" charset="0"/>
              </a:rPr>
              <a:t>s</a:t>
            </a:r>
            <a:r>
              <a:rPr lang="en-US" sz="2400" dirty="0" smtClean="0">
                <a:latin typeface="Consolas" panose="020B0609020204030204" pitchFamily="49" charset="0"/>
                <a:cs typeface="Consolas" panose="020B0609020204030204" pitchFamily="49" charset="0"/>
              </a:rPr>
              <a:t> </a:t>
            </a:r>
            <a:r>
              <a:rPr lang="en-US" sz="2400" dirty="0">
                <a:latin typeface="+mn-lt"/>
              </a:rPr>
              <a:t>extension) in both spelling and capitalization. This makes it easy to identify which file contains the class’s declaration.</a:t>
            </a:r>
          </a:p>
        </p:txBody>
      </p:sp>
    </p:spTree>
    <p:extLst>
      <p:ext uri="{BB962C8B-B14F-4D97-AF65-F5344CB8AC3E}">
        <p14:creationId xmlns:p14="http://schemas.microsoft.com/office/powerpoint/2010/main" val="7687323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3.2.4 Class </a:t>
            </a:r>
            <a:r>
              <a:rPr lang="en-US" dirty="0" smtClean="0"/>
              <a:t>Declaration</a:t>
            </a:r>
            <a:endParaRPr lang="en-US" sz="2000" dirty="0"/>
          </a:p>
        </p:txBody>
      </p:sp>
      <p:sp>
        <p:nvSpPr>
          <p:cNvPr id="3" name="Text Placeholder 2"/>
          <p:cNvSpPr>
            <a:spLocks noGrp="1"/>
          </p:cNvSpPr>
          <p:nvPr>
            <p:ph type="body" idx="1"/>
          </p:nvPr>
        </p:nvSpPr>
        <p:spPr/>
        <p:txBody>
          <a:bodyPr/>
          <a:lstStyle/>
          <a:p>
            <a:pPr eaLnBrk="1" hangingPunct="1"/>
            <a:r>
              <a:rPr lang="en-US" altLang="en-US" sz="2400" dirty="0">
                <a:solidFill>
                  <a:schemeClr val="tx1"/>
                </a:solidFill>
                <a:latin typeface="+mn-lt"/>
                <a:ea typeface="Times New Roman" panose="02020603050405020304" pitchFamily="18" charset="0"/>
                <a:cs typeface="Calibri" panose="020F0502020204030204" pitchFamily="34" charset="0"/>
              </a:rPr>
              <a:t>A </a:t>
            </a:r>
            <a:r>
              <a:rPr lang="en-US" altLang="en-US" sz="2400" b="1" dirty="0">
                <a:solidFill>
                  <a:schemeClr val="tx1"/>
                </a:solidFill>
                <a:latin typeface="+mn-lt"/>
                <a:ea typeface="Times New Roman" panose="02020603050405020304" pitchFamily="18" charset="0"/>
                <a:cs typeface="Calibri" panose="020F0502020204030204" pitchFamily="34" charset="0"/>
              </a:rPr>
              <a:t>left brace</a:t>
            </a:r>
            <a:r>
              <a:rPr lang="en-US" altLang="en-US" sz="2400" dirty="0">
                <a:solidFill>
                  <a:schemeClr val="tx1"/>
                </a:solidFill>
                <a:latin typeface="+mn-lt"/>
                <a:ea typeface="Times New Roman" panose="02020603050405020304" pitchFamily="18" charset="0"/>
                <a:cs typeface="Calibri" panose="020F0502020204030204" pitchFamily="34" charset="0"/>
              </a:rPr>
              <a:t>, </a:t>
            </a:r>
            <a:r>
              <a:rPr lang="en-US" altLang="en-US" sz="2400" dirty="0">
                <a:solidFill>
                  <a:schemeClr val="tx1"/>
                </a:solidFill>
                <a:latin typeface="Consolas" panose="020B0609020204030204" pitchFamily="49" charset="0"/>
                <a:ea typeface="Times New Roman" panose="02020603050405020304" pitchFamily="18" charset="0"/>
                <a:cs typeface="Lucida Console" panose="020B0609040504020204" pitchFamily="49" charset="0"/>
              </a:rPr>
              <a:t>{</a:t>
            </a:r>
            <a:r>
              <a:rPr lang="en-US" altLang="en-US" sz="2400" dirty="0">
                <a:solidFill>
                  <a:schemeClr val="tx1"/>
                </a:solidFill>
                <a:latin typeface="+mn-lt"/>
                <a:ea typeface="Times New Roman" panose="02020603050405020304" pitchFamily="18" charset="0"/>
                <a:cs typeface="Calibri" panose="020F0502020204030204" pitchFamily="34" charset="0"/>
              </a:rPr>
              <a:t>, begins the </a:t>
            </a:r>
            <a:r>
              <a:rPr lang="en-US" altLang="en-US" sz="2400" b="1" dirty="0">
                <a:solidFill>
                  <a:schemeClr val="tx1"/>
                </a:solidFill>
                <a:latin typeface="+mn-lt"/>
                <a:ea typeface="Times New Roman" panose="02020603050405020304" pitchFamily="18" charset="0"/>
                <a:cs typeface="Calibri" panose="020F0502020204030204" pitchFamily="34" charset="0"/>
              </a:rPr>
              <a:t>body</a:t>
            </a:r>
            <a:r>
              <a:rPr lang="en-US" altLang="en-US" sz="2400" dirty="0">
                <a:solidFill>
                  <a:schemeClr val="tx1"/>
                </a:solidFill>
                <a:latin typeface="+mn-lt"/>
                <a:ea typeface="Times New Roman" panose="02020603050405020304" pitchFamily="18" charset="0"/>
                <a:cs typeface="Calibri" panose="020F0502020204030204" pitchFamily="34" charset="0"/>
              </a:rPr>
              <a:t> of every class declaration</a:t>
            </a:r>
            <a:r>
              <a:rPr lang="en-US" altLang="en-US" sz="2400" dirty="0" smtClean="0">
                <a:solidFill>
                  <a:schemeClr val="tx1"/>
                </a:solidFill>
                <a:latin typeface="+mn-lt"/>
                <a:ea typeface="Times New Roman" panose="02020603050405020304" pitchFamily="18" charset="0"/>
                <a:cs typeface="Calibri" panose="020F0502020204030204" pitchFamily="34" charset="0"/>
              </a:rPr>
              <a:t>.</a:t>
            </a:r>
            <a:endParaRPr lang="en-US" altLang="en-US" sz="2400" dirty="0">
              <a:solidFill>
                <a:schemeClr val="tx1"/>
              </a:solidFill>
              <a:latin typeface="+mn-lt"/>
              <a:ea typeface="Times New Roman" panose="02020603050405020304" pitchFamily="18" charset="0"/>
              <a:cs typeface="Calibri" panose="020F0502020204030204" pitchFamily="34" charset="0"/>
            </a:endParaRPr>
          </a:p>
          <a:p>
            <a:pPr eaLnBrk="1" hangingPunct="1"/>
            <a:r>
              <a:rPr lang="en-US" altLang="en-US" sz="2400" dirty="0">
                <a:solidFill>
                  <a:schemeClr val="tx1"/>
                </a:solidFill>
                <a:latin typeface="+mn-lt"/>
                <a:ea typeface="Times New Roman" panose="02020603050405020304" pitchFamily="18" charset="0"/>
                <a:cs typeface="Calibri" panose="020F0502020204030204" pitchFamily="34" charset="0"/>
              </a:rPr>
              <a:t>A corresponding </a:t>
            </a:r>
            <a:r>
              <a:rPr lang="en-US" altLang="en-US" sz="2400" b="1" dirty="0">
                <a:solidFill>
                  <a:schemeClr val="tx1"/>
                </a:solidFill>
                <a:latin typeface="+mn-lt"/>
                <a:ea typeface="Times New Roman" panose="02020603050405020304" pitchFamily="18" charset="0"/>
                <a:cs typeface="Calibri" panose="020F0502020204030204" pitchFamily="34" charset="0"/>
              </a:rPr>
              <a:t>right brace</a:t>
            </a:r>
            <a:r>
              <a:rPr lang="en-US" altLang="en-US" sz="2400" dirty="0">
                <a:solidFill>
                  <a:schemeClr val="tx1"/>
                </a:solidFill>
                <a:latin typeface="+mn-lt"/>
                <a:ea typeface="Times New Roman" panose="02020603050405020304" pitchFamily="18" charset="0"/>
                <a:cs typeface="Calibri" panose="020F0502020204030204" pitchFamily="34" charset="0"/>
              </a:rPr>
              <a:t>, </a:t>
            </a:r>
            <a:r>
              <a:rPr lang="en-US" altLang="en-US" sz="2400" dirty="0">
                <a:solidFill>
                  <a:schemeClr val="tx1"/>
                </a:solidFill>
                <a:latin typeface="Consolas" panose="020B0609020204030204" pitchFamily="49" charset="0"/>
                <a:ea typeface="Times New Roman" panose="02020603050405020304" pitchFamily="18" charset="0"/>
                <a:cs typeface="Lucida Console" panose="020B0609040504020204" pitchFamily="49" charset="0"/>
              </a:rPr>
              <a:t>}</a:t>
            </a:r>
            <a:r>
              <a:rPr lang="en-US" altLang="en-US" sz="2400" dirty="0">
                <a:solidFill>
                  <a:schemeClr val="tx1"/>
                </a:solidFill>
                <a:latin typeface="+mn-lt"/>
                <a:ea typeface="Times New Roman" panose="02020603050405020304" pitchFamily="18" charset="0"/>
                <a:cs typeface="Calibri" panose="020F0502020204030204" pitchFamily="34" charset="0"/>
              </a:rPr>
              <a:t>, must end each class declaration</a:t>
            </a:r>
            <a:r>
              <a:rPr lang="en-US" altLang="en-US" sz="2400" dirty="0" smtClean="0">
                <a:solidFill>
                  <a:schemeClr val="tx1"/>
                </a:solidFill>
                <a:latin typeface="+mn-lt"/>
                <a:ea typeface="Times New Roman" panose="02020603050405020304" pitchFamily="18" charset="0"/>
                <a:cs typeface="Calibri" panose="020F0502020204030204" pitchFamily="34" charset="0"/>
              </a:rPr>
              <a:t>.</a:t>
            </a:r>
            <a:endParaRPr lang="en-US" altLang="en-US" sz="2400" dirty="0">
              <a:solidFill>
                <a:schemeClr val="tx1"/>
              </a:solidFill>
              <a:latin typeface="+mn-lt"/>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38895588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Good Programming Practice 3.3</a:t>
            </a:r>
          </a:p>
        </p:txBody>
      </p:sp>
      <p:sp>
        <p:nvSpPr>
          <p:cNvPr id="3" name="Text Placeholder 2"/>
          <p:cNvSpPr>
            <a:spLocks noGrp="1"/>
          </p:cNvSpPr>
          <p:nvPr>
            <p:ph type="body" idx="1"/>
          </p:nvPr>
        </p:nvSpPr>
        <p:spPr>
          <a:xfrm>
            <a:off x="457200" y="1600200"/>
            <a:ext cx="8382000" cy="4525963"/>
          </a:xfrm>
        </p:spPr>
        <p:txBody>
          <a:bodyPr/>
          <a:lstStyle/>
          <a:p>
            <a:pPr marL="0" indent="0">
              <a:buNone/>
            </a:pPr>
            <a:r>
              <a:rPr lang="en-US" sz="2400" dirty="0">
                <a:latin typeface="+mn-lt"/>
              </a:rPr>
              <a:t>Indent the entire body of each class declaration one “level” of indentation between the left and right braces that delimit the body of the class. This format emphasizes the class declaration’s structure and makes it easier to read. You can let the </a:t>
            </a:r>
            <a:r>
              <a:rPr lang="en-US" sz="2400" dirty="0" smtClean="0">
                <a:latin typeface="+mn-lt"/>
              </a:rPr>
              <a:t>I</a:t>
            </a:r>
            <a:r>
              <a:rPr lang="en-US" sz="100" dirty="0" smtClean="0">
                <a:latin typeface="+mn-lt"/>
              </a:rPr>
              <a:t> </a:t>
            </a:r>
            <a:r>
              <a:rPr lang="en-US" sz="2400" dirty="0" smtClean="0">
                <a:latin typeface="+mn-lt"/>
              </a:rPr>
              <a:t>D</a:t>
            </a:r>
            <a:r>
              <a:rPr lang="en-US" sz="100" dirty="0" smtClean="0">
                <a:latin typeface="+mn-lt"/>
              </a:rPr>
              <a:t> </a:t>
            </a:r>
            <a:r>
              <a:rPr lang="en-US" sz="2400" dirty="0" smtClean="0">
                <a:latin typeface="+mn-lt"/>
              </a:rPr>
              <a:t>E </a:t>
            </a:r>
            <a:r>
              <a:rPr lang="en-US" sz="2400" dirty="0">
                <a:latin typeface="+mn-lt"/>
              </a:rPr>
              <a:t>format your code by selecting </a:t>
            </a:r>
            <a:r>
              <a:rPr lang="en-US" sz="2400" b="1" dirty="0">
                <a:latin typeface="+mn-lt"/>
              </a:rPr>
              <a:t>Edit </a:t>
            </a:r>
            <a:r>
              <a:rPr lang="en-US" sz="2400" b="1" dirty="0" smtClean="0">
                <a:latin typeface="+mn-lt"/>
              </a:rPr>
              <a:t>→ </a:t>
            </a:r>
            <a:r>
              <a:rPr lang="en-US" sz="2400" b="1" dirty="0">
                <a:latin typeface="+mn-lt"/>
              </a:rPr>
              <a:t>Advanced </a:t>
            </a:r>
            <a:r>
              <a:rPr lang="en-US" sz="2400" b="1" dirty="0" smtClean="0">
                <a:latin typeface="+mn-lt"/>
              </a:rPr>
              <a:t>→ </a:t>
            </a:r>
            <a:r>
              <a:rPr lang="en-US" sz="2400" b="1" dirty="0">
                <a:latin typeface="+mn-lt"/>
              </a:rPr>
              <a:t>Format Document</a:t>
            </a:r>
            <a:r>
              <a:rPr lang="en-US" sz="2400" dirty="0">
                <a:latin typeface="+mn-lt"/>
              </a:rPr>
              <a:t>.</a:t>
            </a:r>
          </a:p>
        </p:txBody>
      </p:sp>
    </p:spTree>
    <p:extLst>
      <p:ext uri="{BB962C8B-B14F-4D97-AF65-F5344CB8AC3E}">
        <p14:creationId xmlns:p14="http://schemas.microsoft.com/office/powerpoint/2010/main" val="20848834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Programming Practice 3.4</a:t>
            </a:r>
          </a:p>
        </p:txBody>
      </p:sp>
      <p:sp>
        <p:nvSpPr>
          <p:cNvPr id="3" name="Text Placeholder 2"/>
          <p:cNvSpPr>
            <a:spLocks noGrp="1"/>
          </p:cNvSpPr>
          <p:nvPr>
            <p:ph type="body" idx="1"/>
          </p:nvPr>
        </p:nvSpPr>
        <p:spPr/>
        <p:txBody>
          <a:bodyPr/>
          <a:lstStyle/>
          <a:p>
            <a:pPr marL="0" indent="0">
              <a:buNone/>
            </a:pPr>
            <a:r>
              <a:rPr lang="en-US" sz="2400" dirty="0">
                <a:latin typeface="+mn-lt"/>
              </a:rPr>
              <a:t>Set a convention for the indent size you prefer, then uniformly apply that convention. The </a:t>
            </a:r>
            <a:r>
              <a:rPr lang="en-US" sz="2400" b="1" dirty="0">
                <a:latin typeface="+mn-lt"/>
              </a:rPr>
              <a:t>Tab</a:t>
            </a:r>
            <a:r>
              <a:rPr lang="en-US" sz="2400" dirty="0">
                <a:latin typeface="+mn-lt"/>
              </a:rPr>
              <a:t> key may be used to create indents, but tab stops vary among text editors. Microsoft recommends four-space indents, which is the default in Visual Studio. Due to the limited width of code lines in print books, we use three-space indents—this reduces the number of code lines that wrap to a new line, making the code a bit easier to read. We show how to set the tab size in the Before You Begin section that follows the Preface</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40782455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Error-Prevention Tip 3.3</a:t>
            </a:r>
          </a:p>
        </p:txBody>
      </p:sp>
      <p:sp>
        <p:nvSpPr>
          <p:cNvPr id="3" name="Text Placeholder 2"/>
          <p:cNvSpPr>
            <a:spLocks noGrp="1"/>
          </p:cNvSpPr>
          <p:nvPr>
            <p:ph type="body" idx="1"/>
          </p:nvPr>
        </p:nvSpPr>
        <p:spPr/>
        <p:txBody>
          <a:bodyPr/>
          <a:lstStyle/>
          <a:p>
            <a:pPr marL="0" indent="0">
              <a:buNone/>
            </a:pPr>
            <a:r>
              <a:rPr lang="en-US" sz="2400" dirty="0">
                <a:latin typeface="+mn-lt"/>
              </a:rPr>
              <a:t>Whenever you type an opening left brace, {, in your app, the </a:t>
            </a:r>
            <a:r>
              <a:rPr lang="en-US" sz="2400" dirty="0" smtClean="0">
                <a:latin typeface="+mn-lt"/>
              </a:rPr>
              <a:t>I</a:t>
            </a:r>
            <a:r>
              <a:rPr lang="en-US" sz="100" dirty="0" smtClean="0">
                <a:latin typeface="+mn-lt"/>
              </a:rPr>
              <a:t> </a:t>
            </a:r>
            <a:r>
              <a:rPr lang="en-US" sz="2400" dirty="0" smtClean="0">
                <a:latin typeface="+mn-lt"/>
              </a:rPr>
              <a:t>D</a:t>
            </a:r>
            <a:r>
              <a:rPr lang="en-US" sz="100" dirty="0" smtClean="0">
                <a:latin typeface="+mn-lt"/>
              </a:rPr>
              <a:t> </a:t>
            </a:r>
            <a:r>
              <a:rPr lang="en-US" sz="2400" dirty="0" smtClean="0">
                <a:latin typeface="+mn-lt"/>
              </a:rPr>
              <a:t>E </a:t>
            </a:r>
            <a:r>
              <a:rPr lang="en-US" sz="2400" dirty="0">
                <a:latin typeface="+mn-lt"/>
              </a:rPr>
              <a:t>immediately inserts the closing right brace, }, then repositions the cursor between the braces so you can begin typing the body. This practice helps prevent errors due to missing braces.</a:t>
            </a:r>
          </a:p>
        </p:txBody>
      </p:sp>
    </p:spTree>
    <p:extLst>
      <p:ext uri="{BB962C8B-B14F-4D97-AF65-F5344CB8AC3E}">
        <p14:creationId xmlns:p14="http://schemas.microsoft.com/office/powerpoint/2010/main" val="3180338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Outline </a:t>
            </a:r>
            <a:r>
              <a:rPr lang="en-US" sz="2000" b="0" dirty="0" smtClean="0"/>
              <a:t>(1 of 4)</a:t>
            </a:r>
            <a:endParaRPr lang="en-US" sz="2000" b="0" dirty="0"/>
          </a:p>
        </p:txBody>
      </p:sp>
      <p:sp>
        <p:nvSpPr>
          <p:cNvPr id="3" name="Text Placeholder 2"/>
          <p:cNvSpPr>
            <a:spLocks noGrp="1"/>
          </p:cNvSpPr>
          <p:nvPr>
            <p:ph type="body" idx="1"/>
          </p:nvPr>
        </p:nvSpPr>
        <p:spPr/>
        <p:txBody>
          <a:bodyPr/>
          <a:lstStyle/>
          <a:p>
            <a:pPr>
              <a:buNone/>
            </a:pPr>
            <a:r>
              <a:rPr lang="en-US" sz="2200" b="1" dirty="0" smtClean="0">
                <a:solidFill>
                  <a:schemeClr val="tx2"/>
                </a:solidFill>
                <a:latin typeface="+mn-lt"/>
              </a:rPr>
              <a:t>3.1 </a:t>
            </a:r>
            <a:r>
              <a:rPr lang="en-US" sz="2200" dirty="0" smtClean="0">
                <a:latin typeface="+mn-lt"/>
              </a:rPr>
              <a:t>Introduction</a:t>
            </a:r>
          </a:p>
          <a:p>
            <a:pPr>
              <a:buNone/>
            </a:pPr>
            <a:r>
              <a:rPr lang="en-US" sz="2200" b="1" dirty="0" smtClean="0">
                <a:solidFill>
                  <a:schemeClr val="tx2"/>
                </a:solidFill>
                <a:latin typeface="+mn-lt"/>
              </a:rPr>
              <a:t>3.2</a:t>
            </a:r>
            <a:r>
              <a:rPr lang="en-US" sz="2200" b="1" dirty="0" smtClean="0">
                <a:latin typeface="+mn-lt"/>
              </a:rPr>
              <a:t> </a:t>
            </a:r>
            <a:r>
              <a:rPr lang="en-US" sz="2200" dirty="0" smtClean="0">
                <a:latin typeface="+mn-lt"/>
              </a:rPr>
              <a:t>Simple App: Displaying a Line of Text</a:t>
            </a:r>
          </a:p>
          <a:p>
            <a:pPr marL="741600" lvl="1" indent="-284400">
              <a:buNone/>
            </a:pPr>
            <a:r>
              <a:rPr lang="en-US" sz="2200" dirty="0" smtClean="0">
                <a:solidFill>
                  <a:schemeClr val="tx2"/>
                </a:solidFill>
                <a:latin typeface="+mn-lt"/>
              </a:rPr>
              <a:t>3.2.1</a:t>
            </a:r>
            <a:r>
              <a:rPr lang="en-US" sz="2200" dirty="0" smtClean="0">
                <a:latin typeface="+mn-lt"/>
              </a:rPr>
              <a:t> Comments</a:t>
            </a:r>
          </a:p>
          <a:p>
            <a:pPr marL="741600" lvl="1" indent="-284400">
              <a:buNone/>
            </a:pPr>
            <a:r>
              <a:rPr lang="en-US" sz="2200" dirty="0" smtClean="0">
                <a:solidFill>
                  <a:schemeClr val="tx2"/>
                </a:solidFill>
                <a:latin typeface="+mn-lt"/>
              </a:rPr>
              <a:t>3.2.2</a:t>
            </a:r>
            <a:r>
              <a:rPr lang="en-US" sz="2200" dirty="0" smtClean="0">
                <a:latin typeface="+mn-lt"/>
              </a:rPr>
              <a:t> </a:t>
            </a:r>
            <a:r>
              <a:rPr lang="en-US" sz="2200" dirty="0">
                <a:latin typeface="Consolas" panose="020B0609020204030204" pitchFamily="49" charset="0"/>
                <a:cs typeface="Consolas" panose="020B0609020204030204" pitchFamily="49" charset="0"/>
              </a:rPr>
              <a:t>using</a:t>
            </a:r>
            <a:r>
              <a:rPr lang="en-US" sz="2200" dirty="0">
                <a:latin typeface="+mn-lt"/>
              </a:rPr>
              <a:t> </a:t>
            </a:r>
            <a:r>
              <a:rPr lang="en-US" sz="2200" dirty="0" smtClean="0">
                <a:latin typeface="+mn-lt"/>
              </a:rPr>
              <a:t>Directive</a:t>
            </a:r>
            <a:endParaRPr lang="en-US" sz="2200" dirty="0">
              <a:latin typeface="+mn-lt"/>
            </a:endParaRPr>
          </a:p>
          <a:p>
            <a:pPr marL="741600" lvl="1" indent="-284400">
              <a:buNone/>
            </a:pPr>
            <a:r>
              <a:rPr lang="en-US" sz="2200" dirty="0">
                <a:solidFill>
                  <a:schemeClr val="tx2"/>
                </a:solidFill>
                <a:latin typeface="+mn-lt"/>
              </a:rPr>
              <a:t>3.2.3</a:t>
            </a:r>
            <a:r>
              <a:rPr lang="en-US" sz="2200" dirty="0">
                <a:latin typeface="+mn-lt"/>
              </a:rPr>
              <a:t> Blank Lines and </a:t>
            </a:r>
            <a:r>
              <a:rPr lang="en-US" sz="2200" dirty="0" smtClean="0">
                <a:latin typeface="+mn-lt"/>
              </a:rPr>
              <a:t>Whitespace</a:t>
            </a:r>
            <a:endParaRPr lang="en-US" sz="2200" dirty="0">
              <a:latin typeface="+mn-lt"/>
            </a:endParaRPr>
          </a:p>
          <a:p>
            <a:pPr marL="741600" lvl="1" indent="-284400">
              <a:buNone/>
            </a:pPr>
            <a:r>
              <a:rPr lang="en-US" sz="2200" dirty="0">
                <a:solidFill>
                  <a:schemeClr val="tx2"/>
                </a:solidFill>
                <a:latin typeface="+mn-lt"/>
              </a:rPr>
              <a:t>3.2.4</a:t>
            </a:r>
            <a:r>
              <a:rPr lang="en-US" sz="2200" dirty="0">
                <a:latin typeface="+mn-lt"/>
              </a:rPr>
              <a:t> Class </a:t>
            </a:r>
            <a:r>
              <a:rPr lang="en-US" sz="2200" dirty="0" smtClean="0">
                <a:latin typeface="+mn-lt"/>
              </a:rPr>
              <a:t>Declaration</a:t>
            </a:r>
            <a:endParaRPr lang="en-US" sz="2200" dirty="0">
              <a:latin typeface="+mn-lt"/>
            </a:endParaRPr>
          </a:p>
          <a:p>
            <a:pPr marL="741600" lvl="1" indent="-284400">
              <a:buNone/>
            </a:pPr>
            <a:r>
              <a:rPr lang="en-US" sz="2200" dirty="0">
                <a:solidFill>
                  <a:schemeClr val="tx2"/>
                </a:solidFill>
                <a:latin typeface="+mn-lt"/>
              </a:rPr>
              <a:t>3.2.5</a:t>
            </a:r>
            <a:r>
              <a:rPr lang="en-US" sz="2200" dirty="0">
                <a:latin typeface="+mn-lt"/>
              </a:rPr>
              <a:t> </a:t>
            </a:r>
            <a:r>
              <a:rPr lang="en-US" sz="2200" dirty="0">
                <a:latin typeface="Consolas" panose="020B0609020204030204" pitchFamily="49" charset="0"/>
                <a:cs typeface="Consolas" panose="020B0609020204030204" pitchFamily="49" charset="0"/>
              </a:rPr>
              <a:t>Main</a:t>
            </a:r>
            <a:r>
              <a:rPr lang="en-US" sz="2200" dirty="0">
                <a:latin typeface="+mn-lt"/>
              </a:rPr>
              <a:t> </a:t>
            </a:r>
            <a:r>
              <a:rPr lang="en-US" sz="2200" dirty="0" smtClean="0">
                <a:latin typeface="+mn-lt"/>
              </a:rPr>
              <a:t>Method</a:t>
            </a:r>
            <a:endParaRPr lang="en-US" sz="2200" dirty="0">
              <a:latin typeface="+mn-lt"/>
            </a:endParaRPr>
          </a:p>
          <a:p>
            <a:pPr marL="741600" lvl="1" indent="-284400">
              <a:buNone/>
            </a:pPr>
            <a:r>
              <a:rPr lang="en-US" sz="2200" dirty="0">
                <a:solidFill>
                  <a:schemeClr val="tx2"/>
                </a:solidFill>
                <a:latin typeface="+mn-lt"/>
              </a:rPr>
              <a:t>3.2.6</a:t>
            </a:r>
            <a:r>
              <a:rPr lang="en-US" sz="2200" dirty="0">
                <a:latin typeface="+mn-lt"/>
              </a:rPr>
              <a:t> Displaying a Line of </a:t>
            </a:r>
            <a:r>
              <a:rPr lang="en-US" sz="2200" dirty="0" smtClean="0">
                <a:latin typeface="+mn-lt"/>
              </a:rPr>
              <a:t>Text</a:t>
            </a:r>
            <a:endParaRPr lang="en-US" sz="2200" dirty="0">
              <a:latin typeface="+mn-lt"/>
            </a:endParaRPr>
          </a:p>
          <a:p>
            <a:pPr marL="741600" lvl="1" indent="-284400">
              <a:buNone/>
            </a:pPr>
            <a:r>
              <a:rPr lang="en-US" sz="2200" dirty="0">
                <a:solidFill>
                  <a:schemeClr val="tx2"/>
                </a:solidFill>
                <a:latin typeface="+mn-lt"/>
              </a:rPr>
              <a:t>3.2.7</a:t>
            </a:r>
            <a:r>
              <a:rPr lang="en-US" sz="2200" dirty="0">
                <a:latin typeface="+mn-lt"/>
              </a:rPr>
              <a:t> Matching Left ({) and Right (}) </a:t>
            </a:r>
            <a:r>
              <a:rPr lang="en-US" sz="2200" dirty="0" smtClean="0">
                <a:latin typeface="+mn-lt"/>
              </a:rPr>
              <a:t>Braces</a:t>
            </a:r>
            <a:endParaRPr lang="en-US" sz="2200" dirty="0">
              <a:latin typeface="+mn-lt"/>
            </a:endParaRPr>
          </a:p>
        </p:txBody>
      </p:sp>
    </p:spTree>
    <p:extLst>
      <p:ext uri="{BB962C8B-B14F-4D97-AF65-F5344CB8AC3E}">
        <p14:creationId xmlns:p14="http://schemas.microsoft.com/office/powerpoint/2010/main" val="226633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Common Programming Error 3.4</a:t>
            </a:r>
          </a:p>
        </p:txBody>
      </p:sp>
      <p:sp>
        <p:nvSpPr>
          <p:cNvPr id="3" name="Text Placeholder 2"/>
          <p:cNvSpPr>
            <a:spLocks noGrp="1"/>
          </p:cNvSpPr>
          <p:nvPr>
            <p:ph type="body" idx="1"/>
          </p:nvPr>
        </p:nvSpPr>
        <p:spPr/>
        <p:txBody>
          <a:bodyPr/>
          <a:lstStyle/>
          <a:p>
            <a:pPr marL="0" indent="0">
              <a:buNone/>
            </a:pPr>
            <a:r>
              <a:rPr lang="en-US" sz="2400" dirty="0">
                <a:latin typeface="+mn-lt"/>
              </a:rPr>
              <a:t>It’s a syntax error if braces do not occur in matching pairs.</a:t>
            </a:r>
          </a:p>
        </p:txBody>
      </p:sp>
    </p:spTree>
    <p:extLst>
      <p:ext uri="{BB962C8B-B14F-4D97-AF65-F5344CB8AC3E}">
        <p14:creationId xmlns:p14="http://schemas.microsoft.com/office/powerpoint/2010/main" val="257978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3.2.5 Main </a:t>
            </a:r>
            <a:r>
              <a:rPr lang="en-US" dirty="0"/>
              <a:t>Method</a:t>
            </a:r>
          </a:p>
        </p:txBody>
      </p:sp>
      <p:sp>
        <p:nvSpPr>
          <p:cNvPr id="3" name="Text Placeholder 2"/>
          <p:cNvSpPr>
            <a:spLocks noGrp="1"/>
          </p:cNvSpPr>
          <p:nvPr>
            <p:ph type="body" idx="1"/>
          </p:nvPr>
        </p:nvSpPr>
        <p:spPr>
          <a:xfrm>
            <a:off x="457200" y="1600200"/>
            <a:ext cx="8229600" cy="4756355"/>
          </a:xfrm>
        </p:spPr>
        <p:txBody>
          <a:bodyPr/>
          <a:lstStyle/>
          <a:p>
            <a:pPr>
              <a:defRPr/>
            </a:pPr>
            <a:r>
              <a:rPr lang="en-US" sz="2000" b="1" dirty="0">
                <a:solidFill>
                  <a:schemeClr val="tx1"/>
                </a:solidFill>
                <a:latin typeface="+mn-lt"/>
                <a:ea typeface="Times New Roman" pitchFamily="18" charset="0"/>
                <a:cs typeface="Calibri" panose="020F0502020204030204" pitchFamily="34" charset="0"/>
              </a:rPr>
              <a:t>Parentheses</a:t>
            </a:r>
            <a:r>
              <a:rPr lang="en-US" sz="2000" dirty="0">
                <a:solidFill>
                  <a:schemeClr val="tx1"/>
                </a:solidFill>
                <a:latin typeface="+mn-lt"/>
                <a:ea typeface="Times New Roman" pitchFamily="18" charset="0"/>
                <a:cs typeface="Calibri" panose="020F0502020204030204" pitchFamily="34" charset="0"/>
              </a:rPr>
              <a:t> after an identifier indicate that it is an app building block called a method. Class declarations normally contain one or more methods.</a:t>
            </a:r>
          </a:p>
          <a:p>
            <a:pPr>
              <a:defRPr/>
            </a:pPr>
            <a:r>
              <a:rPr lang="en-US" sz="2000" dirty="0">
                <a:solidFill>
                  <a:schemeClr val="tx1"/>
                </a:solidFill>
                <a:latin typeface="+mn-lt"/>
                <a:ea typeface="Times New Roman" pitchFamily="18" charset="0"/>
                <a:cs typeface="Calibri" panose="020F0502020204030204" pitchFamily="34" charset="0"/>
              </a:rPr>
              <a:t>Method names usually follow the same casing capitalization conventions used for class names.</a:t>
            </a:r>
          </a:p>
          <a:p>
            <a:pPr>
              <a:defRPr/>
            </a:pPr>
            <a:r>
              <a:rPr lang="en-US" sz="2000" dirty="0">
                <a:solidFill>
                  <a:schemeClr val="tx1"/>
                </a:solidFill>
                <a:latin typeface="+mn-lt"/>
                <a:ea typeface="Times New Roman" pitchFamily="18" charset="0"/>
                <a:cs typeface="Calibri" panose="020F0502020204030204" pitchFamily="34" charset="0"/>
              </a:rPr>
              <a:t>For each app, one of the methods in a class must be called </a:t>
            </a:r>
            <a:r>
              <a:rPr lang="en-US" sz="2000" dirty="0">
                <a:solidFill>
                  <a:schemeClr val="tx1"/>
                </a:solidFill>
                <a:latin typeface="Consolas" panose="020B0609020204030204" pitchFamily="49" charset="0"/>
                <a:ea typeface="Times New Roman" pitchFamily="18" charset="0"/>
                <a:cs typeface="Consolas" panose="020B0609020204030204" pitchFamily="49" charset="0"/>
              </a:rPr>
              <a:t>Main</a:t>
            </a:r>
            <a:r>
              <a:rPr lang="en-US" sz="2000" dirty="0">
                <a:solidFill>
                  <a:schemeClr val="tx1"/>
                </a:solidFill>
                <a:latin typeface="+mn-lt"/>
                <a:ea typeface="Times New Roman" pitchFamily="18" charset="0"/>
                <a:cs typeface="Calibri" panose="020F0502020204030204" pitchFamily="34" charset="0"/>
              </a:rPr>
              <a:t>; otherwise, the app will not execute.</a:t>
            </a:r>
          </a:p>
          <a:p>
            <a:pPr>
              <a:defRPr/>
            </a:pPr>
            <a:r>
              <a:rPr lang="en-US" sz="2000" dirty="0">
                <a:solidFill>
                  <a:schemeClr val="tx1"/>
                </a:solidFill>
                <a:latin typeface="+mn-lt"/>
                <a:ea typeface="Times New Roman" pitchFamily="18" charset="0"/>
                <a:cs typeface="Calibri" panose="020F0502020204030204" pitchFamily="34" charset="0"/>
              </a:rPr>
              <a:t>A method performs a task and returns information it completes its task</a:t>
            </a:r>
            <a:r>
              <a:rPr lang="en-US" sz="2000" dirty="0" smtClean="0">
                <a:solidFill>
                  <a:schemeClr val="tx1"/>
                </a:solidFill>
                <a:latin typeface="+mn-lt"/>
                <a:ea typeface="Times New Roman" pitchFamily="18" charset="0"/>
                <a:cs typeface="Calibri" panose="020F0502020204030204" pitchFamily="34" charset="0"/>
              </a:rPr>
              <a:t>.</a:t>
            </a:r>
            <a:endParaRPr lang="en-US" sz="2000" dirty="0">
              <a:solidFill>
                <a:schemeClr val="tx1"/>
              </a:solidFill>
              <a:latin typeface="+mn-lt"/>
              <a:ea typeface="Times New Roman" pitchFamily="18" charset="0"/>
              <a:cs typeface="Calibri" panose="020F0502020204030204" pitchFamily="34" charset="0"/>
            </a:endParaRPr>
          </a:p>
          <a:p>
            <a:pPr>
              <a:defRPr/>
            </a:pPr>
            <a:r>
              <a:rPr lang="en-US" sz="2000" dirty="0">
                <a:solidFill>
                  <a:schemeClr val="tx1"/>
                </a:solidFill>
                <a:latin typeface="+mn-lt"/>
                <a:ea typeface="Times New Roman" pitchFamily="18" charset="0"/>
                <a:cs typeface="Calibri" panose="020F0502020204030204" pitchFamily="34" charset="0"/>
              </a:rPr>
              <a:t>Keyword </a:t>
            </a:r>
            <a:r>
              <a:rPr lang="en-US" sz="2000" b="1" dirty="0">
                <a:solidFill>
                  <a:schemeClr val="tx1"/>
                </a:solidFill>
                <a:latin typeface="Consolas" panose="020B0609020204030204" pitchFamily="49" charset="0"/>
                <a:ea typeface="Times New Roman" pitchFamily="18" charset="0"/>
                <a:cs typeface="Consolas" panose="020B0609020204030204" pitchFamily="49" charset="0"/>
              </a:rPr>
              <a:t>void</a:t>
            </a:r>
            <a:r>
              <a:rPr lang="en-US" sz="2000" dirty="0">
                <a:solidFill>
                  <a:schemeClr val="tx1"/>
                </a:solidFill>
                <a:latin typeface="+mn-lt"/>
                <a:ea typeface="Times New Roman" pitchFamily="18" charset="0"/>
                <a:cs typeface="Calibri" panose="020F0502020204030204" pitchFamily="34" charset="0"/>
              </a:rPr>
              <a:t> indicates that </a:t>
            </a:r>
            <a:r>
              <a:rPr lang="en-US" sz="2000" dirty="0">
                <a:solidFill>
                  <a:schemeClr val="tx1"/>
                </a:solidFill>
                <a:latin typeface="Consolas" panose="020B0609020204030204" pitchFamily="49" charset="0"/>
                <a:ea typeface="Times New Roman" pitchFamily="18" charset="0"/>
                <a:cs typeface="Calibri" panose="020F0502020204030204" pitchFamily="34" charset="0"/>
              </a:rPr>
              <a:t>Main</a:t>
            </a:r>
            <a:r>
              <a:rPr lang="en-US" sz="2000" dirty="0">
                <a:solidFill>
                  <a:schemeClr val="tx1"/>
                </a:solidFill>
                <a:latin typeface="+mn-lt"/>
                <a:ea typeface="Times New Roman" pitchFamily="18" charset="0"/>
                <a:cs typeface="Calibri" panose="020F0502020204030204" pitchFamily="34" charset="0"/>
              </a:rPr>
              <a:t> will not return any information</a:t>
            </a:r>
            <a:r>
              <a:rPr lang="en-US" sz="2000" dirty="0" smtClean="0">
                <a:solidFill>
                  <a:schemeClr val="tx1"/>
                </a:solidFill>
                <a:latin typeface="+mn-lt"/>
                <a:ea typeface="Times New Roman" pitchFamily="18" charset="0"/>
                <a:cs typeface="Calibri" panose="020F0502020204030204" pitchFamily="34" charset="0"/>
              </a:rPr>
              <a:t>.</a:t>
            </a:r>
            <a:endParaRPr lang="en-US" sz="2000" dirty="0">
              <a:solidFill>
                <a:schemeClr val="tx1"/>
              </a:solidFill>
              <a:latin typeface="+mn-lt"/>
              <a:ea typeface="Times New Roman" pitchFamily="18" charset="0"/>
              <a:cs typeface="Calibri" panose="020F0502020204030204" pitchFamily="34" charset="0"/>
            </a:endParaRPr>
          </a:p>
          <a:p>
            <a:pPr>
              <a:defRPr/>
            </a:pPr>
            <a:r>
              <a:rPr lang="en-US" sz="2000" dirty="0">
                <a:solidFill>
                  <a:schemeClr val="tx1"/>
                </a:solidFill>
                <a:latin typeface="+mn-lt"/>
                <a:ea typeface="Times New Roman" pitchFamily="18" charset="0"/>
                <a:cs typeface="Calibri" panose="020F0502020204030204" pitchFamily="34" charset="0"/>
              </a:rPr>
              <a:t>The </a:t>
            </a:r>
            <a:r>
              <a:rPr lang="en-US" sz="2000" b="1" dirty="0">
                <a:solidFill>
                  <a:schemeClr val="tx1"/>
                </a:solidFill>
                <a:latin typeface="+mn-lt"/>
                <a:ea typeface="Times New Roman" pitchFamily="18" charset="0"/>
                <a:cs typeface="Calibri" panose="020F0502020204030204" pitchFamily="34" charset="0"/>
              </a:rPr>
              <a:t>body</a:t>
            </a:r>
            <a:r>
              <a:rPr lang="en-US" sz="2000" dirty="0">
                <a:solidFill>
                  <a:schemeClr val="tx1"/>
                </a:solidFill>
                <a:latin typeface="+mn-lt"/>
                <a:ea typeface="Times New Roman" pitchFamily="18" charset="0"/>
                <a:cs typeface="Calibri" panose="020F0502020204030204" pitchFamily="34" charset="0"/>
              </a:rPr>
              <a:t> of a method declaration begins with a left brace and ends with a corresponding right brace</a:t>
            </a:r>
            <a:r>
              <a:rPr lang="en-US" sz="2000" dirty="0" smtClean="0">
                <a:solidFill>
                  <a:schemeClr val="tx1"/>
                </a:solidFill>
                <a:latin typeface="+mn-lt"/>
                <a:ea typeface="Times New Roman" pitchFamily="18" charset="0"/>
                <a:cs typeface="Calibri" panose="020F0502020204030204" pitchFamily="34" charset="0"/>
              </a:rPr>
              <a:t>.</a:t>
            </a:r>
            <a:endParaRPr lang="en-US" sz="2000" dirty="0">
              <a:solidFill>
                <a:schemeClr val="tx1"/>
              </a:solidFill>
              <a:latin typeface="+mn-lt"/>
              <a:ea typeface="Times New Roman" pitchFamily="18" charset="0"/>
              <a:cs typeface="Calibri" panose="020F0502020204030204" pitchFamily="34" charset="0"/>
            </a:endParaRPr>
          </a:p>
        </p:txBody>
      </p:sp>
    </p:spTree>
    <p:extLst>
      <p:ext uri="{BB962C8B-B14F-4D97-AF65-F5344CB8AC3E}">
        <p14:creationId xmlns:p14="http://schemas.microsoft.com/office/powerpoint/2010/main" val="41735284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Good Programming Practice 3.5</a:t>
            </a:r>
          </a:p>
        </p:txBody>
      </p:sp>
      <p:sp>
        <p:nvSpPr>
          <p:cNvPr id="3" name="Text Placeholder 2"/>
          <p:cNvSpPr>
            <a:spLocks noGrp="1"/>
          </p:cNvSpPr>
          <p:nvPr>
            <p:ph type="body" idx="1"/>
          </p:nvPr>
        </p:nvSpPr>
        <p:spPr/>
        <p:txBody>
          <a:bodyPr/>
          <a:lstStyle/>
          <a:p>
            <a:pPr marL="0" indent="0">
              <a:buNone/>
            </a:pPr>
            <a:r>
              <a:rPr lang="en-US" sz="2400" dirty="0">
                <a:latin typeface="+mn-lt"/>
              </a:rPr>
              <a:t>Indent each method declaration’s body statements one level of indentation between the left and right braces that define the body</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3901896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3.2.6 Displaying a Line of </a:t>
            </a:r>
            <a:r>
              <a:rPr lang="en-US" dirty="0" smtClean="0"/>
              <a:t>Text </a:t>
            </a:r>
            <a:r>
              <a:rPr lang="en-US" sz="2000" b="0" dirty="0" smtClean="0"/>
              <a:t>(1 of 2)</a:t>
            </a:r>
            <a:endParaRPr lang="en-US" sz="2000" b="0" dirty="0"/>
          </a:p>
        </p:txBody>
      </p:sp>
      <p:sp>
        <p:nvSpPr>
          <p:cNvPr id="3" name="Text Placeholder 2"/>
          <p:cNvSpPr>
            <a:spLocks noGrp="1"/>
          </p:cNvSpPr>
          <p:nvPr>
            <p:ph type="body" idx="1"/>
          </p:nvPr>
        </p:nvSpPr>
        <p:spPr/>
        <p:txBody>
          <a:bodyPr/>
          <a:lstStyle/>
          <a:p>
            <a:pPr eaLnBrk="1" hangingPunct="1"/>
            <a:r>
              <a:rPr lang="en-US" altLang="en-US" sz="2400" dirty="0">
                <a:solidFill>
                  <a:schemeClr val="tx1"/>
                </a:solidFill>
                <a:latin typeface="+mn-lt"/>
                <a:ea typeface="Times New Roman" panose="02020603050405020304" pitchFamily="18" charset="0"/>
                <a:cs typeface="Calibri" panose="020F0502020204030204" pitchFamily="34" charset="0"/>
              </a:rPr>
              <a:t>Characters between double quotation marks are </a:t>
            </a:r>
            <a:r>
              <a:rPr lang="en-US" altLang="en-US" sz="2400" b="1" dirty="0">
                <a:solidFill>
                  <a:schemeClr val="tx1"/>
                </a:solidFill>
                <a:latin typeface="+mn-lt"/>
                <a:ea typeface="Times New Roman" panose="02020603050405020304" pitchFamily="18" charset="0"/>
                <a:cs typeface="Calibri" panose="020F0502020204030204" pitchFamily="34" charset="0"/>
              </a:rPr>
              <a:t>strings</a:t>
            </a:r>
            <a:r>
              <a:rPr lang="en-US" altLang="en-US" sz="2400" dirty="0" smtClean="0">
                <a:solidFill>
                  <a:schemeClr val="tx1"/>
                </a:solidFill>
                <a:latin typeface="+mn-lt"/>
                <a:ea typeface="Times New Roman" panose="02020603050405020304" pitchFamily="18" charset="0"/>
                <a:cs typeface="Calibri" panose="020F0502020204030204" pitchFamily="34" charset="0"/>
              </a:rPr>
              <a:t>.</a:t>
            </a:r>
            <a:endParaRPr lang="en-US" altLang="en-US" sz="2400" dirty="0">
              <a:solidFill>
                <a:schemeClr val="tx1"/>
              </a:solidFill>
              <a:latin typeface="+mn-lt"/>
              <a:ea typeface="Times New Roman" panose="02020603050405020304" pitchFamily="18" charset="0"/>
              <a:cs typeface="Calibri" panose="020F0502020204030204" pitchFamily="34" charset="0"/>
            </a:endParaRPr>
          </a:p>
          <a:p>
            <a:pPr eaLnBrk="1" hangingPunct="1"/>
            <a:r>
              <a:rPr lang="en-US" altLang="en-US" sz="2400" dirty="0">
                <a:solidFill>
                  <a:schemeClr val="tx1"/>
                </a:solidFill>
                <a:latin typeface="+mn-lt"/>
                <a:ea typeface="Times New Roman" panose="02020603050405020304" pitchFamily="18" charset="0"/>
                <a:cs typeface="Calibri" panose="020F0502020204030204" pitchFamily="34" charset="0"/>
              </a:rPr>
              <a:t>Whitespace characters in strings are </a:t>
            </a:r>
            <a:r>
              <a:rPr lang="en-US" altLang="en-US" sz="2400" b="1" dirty="0">
                <a:solidFill>
                  <a:schemeClr val="tx1"/>
                </a:solidFill>
                <a:latin typeface="+mn-lt"/>
                <a:ea typeface="Times New Roman" panose="02020603050405020304" pitchFamily="18" charset="0"/>
                <a:cs typeface="Calibri" panose="020F0502020204030204" pitchFamily="34" charset="0"/>
              </a:rPr>
              <a:t>not</a:t>
            </a:r>
            <a:r>
              <a:rPr lang="en-US" altLang="en-US" sz="2400" dirty="0">
                <a:solidFill>
                  <a:schemeClr val="tx1"/>
                </a:solidFill>
                <a:latin typeface="+mn-lt"/>
                <a:ea typeface="Times New Roman" panose="02020603050405020304" pitchFamily="18" charset="0"/>
                <a:cs typeface="Calibri" panose="020F0502020204030204" pitchFamily="34" charset="0"/>
              </a:rPr>
              <a:t> ignored by the compiler.</a:t>
            </a:r>
          </a:p>
          <a:p>
            <a:pPr eaLnBrk="1" hangingPunct="1"/>
            <a:r>
              <a:rPr lang="en-US" altLang="en-US" sz="2400" dirty="0">
                <a:solidFill>
                  <a:schemeClr val="tx1"/>
                </a:solidFill>
                <a:latin typeface="+mn-lt"/>
                <a:ea typeface="Times New Roman" panose="02020603050405020304" pitchFamily="18" charset="0"/>
                <a:cs typeface="Calibri" panose="020F0502020204030204" pitchFamily="34" charset="0"/>
              </a:rPr>
              <a:t>The </a:t>
            </a:r>
            <a:r>
              <a:rPr lang="en-US" altLang="en-US" sz="2400" b="1" dirty="0">
                <a:solidFill>
                  <a:schemeClr val="tx1"/>
                </a:solidFill>
                <a:latin typeface="Consolas" panose="020B0609020204030204" pitchFamily="49" charset="0"/>
                <a:ea typeface="Times New Roman" panose="02020603050405020304" pitchFamily="18" charset="0"/>
                <a:cs typeface="Consolas" panose="020B0609020204030204" pitchFamily="49" charset="0"/>
              </a:rPr>
              <a:t>Console.WriteLine</a:t>
            </a:r>
            <a:r>
              <a:rPr lang="en-US" altLang="en-US" sz="2400" b="1" dirty="0">
                <a:solidFill>
                  <a:schemeClr val="tx1"/>
                </a:solidFill>
                <a:latin typeface="+mn-lt"/>
                <a:ea typeface="Times New Roman" panose="02020603050405020304" pitchFamily="18" charset="0"/>
                <a:cs typeface="Calibri" panose="020F0502020204030204" pitchFamily="34" charset="0"/>
              </a:rPr>
              <a:t> method</a:t>
            </a:r>
            <a:r>
              <a:rPr lang="en-US" altLang="en-US" sz="2400" dirty="0">
                <a:solidFill>
                  <a:schemeClr val="tx1"/>
                </a:solidFill>
                <a:latin typeface="+mn-lt"/>
                <a:ea typeface="Times New Roman" panose="02020603050405020304" pitchFamily="18" charset="0"/>
                <a:cs typeface="Calibri" panose="020F0502020204030204" pitchFamily="34" charset="0"/>
              </a:rPr>
              <a:t> displays a line of text in the console window.</a:t>
            </a:r>
          </a:p>
          <a:p>
            <a:pPr eaLnBrk="1" hangingPunct="1"/>
            <a:r>
              <a:rPr lang="en-US" altLang="en-US" sz="2400" dirty="0">
                <a:solidFill>
                  <a:schemeClr val="tx1"/>
                </a:solidFill>
                <a:latin typeface="+mn-lt"/>
                <a:ea typeface="Times New Roman" panose="02020603050405020304" pitchFamily="18" charset="0"/>
                <a:cs typeface="Calibri" panose="020F0502020204030204" pitchFamily="34" charset="0"/>
              </a:rPr>
              <a:t>The string in parentheses is the </a:t>
            </a:r>
            <a:r>
              <a:rPr lang="en-US" altLang="en-US" sz="2400" b="1" dirty="0">
                <a:solidFill>
                  <a:schemeClr val="tx1"/>
                </a:solidFill>
                <a:latin typeface="+mn-lt"/>
                <a:ea typeface="Times New Roman" panose="02020603050405020304" pitchFamily="18" charset="0"/>
                <a:cs typeface="Calibri" panose="020F0502020204030204" pitchFamily="34" charset="0"/>
              </a:rPr>
              <a:t>argument</a:t>
            </a:r>
            <a:r>
              <a:rPr lang="en-US" altLang="en-US" sz="2400" dirty="0">
                <a:solidFill>
                  <a:schemeClr val="tx1"/>
                </a:solidFill>
                <a:latin typeface="+mn-lt"/>
                <a:ea typeface="Times New Roman" panose="02020603050405020304" pitchFamily="18" charset="0"/>
                <a:cs typeface="Calibri" panose="020F0502020204030204" pitchFamily="34" charset="0"/>
              </a:rPr>
              <a:t> to the </a:t>
            </a:r>
            <a:r>
              <a:rPr lang="en-US" altLang="en-US" sz="2400" b="1" dirty="0">
                <a:solidFill>
                  <a:schemeClr val="tx1"/>
                </a:solidFill>
                <a:latin typeface="Consolas" panose="020B0609020204030204" pitchFamily="49" charset="0"/>
                <a:ea typeface="Times New Roman" panose="02020603050405020304" pitchFamily="18" charset="0"/>
                <a:cs typeface="Consolas" panose="020B0609020204030204" pitchFamily="49" charset="0"/>
              </a:rPr>
              <a:t>Console.WriteLine</a:t>
            </a:r>
            <a:r>
              <a:rPr lang="en-US" altLang="en-US" sz="2400" b="1" dirty="0">
                <a:solidFill>
                  <a:schemeClr val="tx1"/>
                </a:solidFill>
                <a:latin typeface="+mn-lt"/>
                <a:ea typeface="Times New Roman" panose="02020603050405020304" pitchFamily="18" charset="0"/>
                <a:cs typeface="Calibri" panose="020F0502020204030204" pitchFamily="34" charset="0"/>
              </a:rPr>
              <a:t> method</a:t>
            </a:r>
            <a:r>
              <a:rPr lang="en-US" altLang="en-US" sz="2400" dirty="0">
                <a:solidFill>
                  <a:schemeClr val="tx1"/>
                </a:solidFill>
                <a:latin typeface="+mn-lt"/>
                <a:ea typeface="Times New Roman" panose="02020603050405020304" pitchFamily="18" charset="0"/>
                <a:cs typeface="Calibri" panose="020F0502020204030204" pitchFamily="34" charset="0"/>
              </a:rPr>
              <a:t>.</a:t>
            </a:r>
          </a:p>
          <a:p>
            <a:pPr eaLnBrk="1" hangingPunct="1"/>
            <a:r>
              <a:rPr lang="en-US" altLang="en-US" sz="2400" dirty="0">
                <a:solidFill>
                  <a:schemeClr val="tx1"/>
                </a:solidFill>
                <a:latin typeface="+mn-lt"/>
                <a:ea typeface="Times New Roman" panose="02020603050405020304" pitchFamily="18" charset="0"/>
                <a:cs typeface="Calibri" panose="020F0502020204030204" pitchFamily="34" charset="0"/>
              </a:rPr>
              <a:t>Method </a:t>
            </a:r>
            <a:r>
              <a:rPr lang="en-US" altLang="en-US" sz="2400" b="1" dirty="0">
                <a:solidFill>
                  <a:schemeClr val="tx1"/>
                </a:solidFill>
                <a:latin typeface="Consolas" panose="020B0609020204030204" pitchFamily="49" charset="0"/>
                <a:ea typeface="Times New Roman" panose="02020603050405020304" pitchFamily="18" charset="0"/>
                <a:cs typeface="Consolas" panose="020B0609020204030204" pitchFamily="49" charset="0"/>
              </a:rPr>
              <a:t>Console.WriteLine</a:t>
            </a:r>
            <a:r>
              <a:rPr lang="en-US" altLang="en-US" sz="2400" dirty="0">
                <a:solidFill>
                  <a:schemeClr val="tx1"/>
                </a:solidFill>
                <a:latin typeface="+mn-lt"/>
                <a:ea typeface="Times New Roman" panose="02020603050405020304" pitchFamily="18" charset="0"/>
                <a:cs typeface="Calibri" panose="020F0502020204030204" pitchFamily="34" charset="0"/>
              </a:rPr>
              <a:t> performs its task by displaying (also called outputting) its argument in the console window</a:t>
            </a:r>
            <a:r>
              <a:rPr lang="en-US" altLang="en-US" sz="2400" dirty="0" smtClean="0">
                <a:solidFill>
                  <a:schemeClr val="tx1"/>
                </a:solidFill>
                <a:latin typeface="+mn-lt"/>
                <a:ea typeface="Times New Roman" panose="02020603050405020304" pitchFamily="18" charset="0"/>
                <a:cs typeface="Calibri" panose="020F0502020204030204" pitchFamily="34" charset="0"/>
              </a:rPr>
              <a:t>.</a:t>
            </a:r>
            <a:endParaRPr lang="en-US" altLang="en-US" sz="2400" dirty="0">
              <a:solidFill>
                <a:schemeClr val="tx1"/>
              </a:solidFill>
              <a:latin typeface="+mn-lt"/>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12592904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3.2.6 Displaying a Line of </a:t>
            </a:r>
            <a:r>
              <a:rPr lang="en-US" dirty="0" smtClean="0"/>
              <a:t>Text </a:t>
            </a:r>
            <a:r>
              <a:rPr lang="en-US" sz="2000" b="0" dirty="0" smtClean="0"/>
              <a:t>(2 </a:t>
            </a:r>
            <a:r>
              <a:rPr lang="en-US" sz="2000" b="0" dirty="0"/>
              <a:t>of 2)</a:t>
            </a:r>
            <a:endParaRPr lang="en-US" sz="2000" dirty="0"/>
          </a:p>
        </p:txBody>
      </p:sp>
      <p:sp>
        <p:nvSpPr>
          <p:cNvPr id="3" name="Text Placeholder 2"/>
          <p:cNvSpPr>
            <a:spLocks noGrp="1"/>
          </p:cNvSpPr>
          <p:nvPr>
            <p:ph type="body" idx="1"/>
          </p:nvPr>
        </p:nvSpPr>
        <p:spPr/>
        <p:txBody>
          <a:bodyPr/>
          <a:lstStyle/>
          <a:p>
            <a:pPr eaLnBrk="1" hangingPunct="1"/>
            <a:r>
              <a:rPr lang="en-US" altLang="en-US" sz="2400" dirty="0">
                <a:solidFill>
                  <a:schemeClr val="tx1"/>
                </a:solidFill>
                <a:latin typeface="+mn-lt"/>
                <a:ea typeface="Times New Roman" panose="02020603050405020304" pitchFamily="18" charset="0"/>
                <a:cs typeface="Calibri" panose="020F0502020204030204" pitchFamily="34" charset="0"/>
              </a:rPr>
              <a:t>A method is typically composed of one or more </a:t>
            </a:r>
            <a:r>
              <a:rPr lang="en-US" altLang="en-US" sz="2400" b="1" dirty="0">
                <a:solidFill>
                  <a:schemeClr val="tx1"/>
                </a:solidFill>
                <a:latin typeface="+mn-lt"/>
                <a:ea typeface="Times New Roman" panose="02020603050405020304" pitchFamily="18" charset="0"/>
                <a:cs typeface="Calibri" panose="020F0502020204030204" pitchFamily="34" charset="0"/>
              </a:rPr>
              <a:t>statements</a:t>
            </a:r>
            <a:r>
              <a:rPr lang="en-US" altLang="en-US" sz="2400" dirty="0">
                <a:solidFill>
                  <a:schemeClr val="tx1"/>
                </a:solidFill>
                <a:latin typeface="+mn-lt"/>
                <a:ea typeface="Times New Roman" panose="02020603050405020304" pitchFamily="18" charset="0"/>
                <a:cs typeface="Calibri" panose="020F0502020204030204" pitchFamily="34" charset="0"/>
              </a:rPr>
              <a:t> that perform the method’s task.</a:t>
            </a:r>
          </a:p>
          <a:p>
            <a:pPr eaLnBrk="1" hangingPunct="1"/>
            <a:r>
              <a:rPr lang="en-US" altLang="en-US" sz="2400" dirty="0">
                <a:solidFill>
                  <a:schemeClr val="tx1"/>
                </a:solidFill>
                <a:latin typeface="+mn-lt"/>
                <a:ea typeface="Times New Roman" panose="02020603050405020304" pitchFamily="18" charset="0"/>
                <a:cs typeface="Calibri" panose="020F0502020204030204" pitchFamily="34" charset="0"/>
              </a:rPr>
              <a:t>Most statements end with a semicolon</a:t>
            </a:r>
            <a:r>
              <a:rPr lang="en-US" altLang="en-US" sz="2400" dirty="0" smtClean="0">
                <a:solidFill>
                  <a:schemeClr val="tx1"/>
                </a:solidFill>
                <a:latin typeface="+mn-lt"/>
                <a:ea typeface="Times New Roman" panose="02020603050405020304" pitchFamily="18" charset="0"/>
                <a:cs typeface="Calibri" panose="020F0502020204030204" pitchFamily="34" charset="0"/>
              </a:rPr>
              <a:t>.</a:t>
            </a:r>
            <a:endParaRPr lang="en-US" altLang="en-US" sz="2400" dirty="0">
              <a:solidFill>
                <a:schemeClr val="tx1"/>
              </a:solidFill>
              <a:latin typeface="+mn-lt"/>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36240129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3.3.1 Creating the Console App</a:t>
            </a:r>
          </a:p>
        </p:txBody>
      </p:sp>
      <p:sp>
        <p:nvSpPr>
          <p:cNvPr id="3" name="Text Placeholder 2"/>
          <p:cNvSpPr>
            <a:spLocks noGrp="1"/>
          </p:cNvSpPr>
          <p:nvPr>
            <p:ph type="body" idx="1"/>
          </p:nvPr>
        </p:nvSpPr>
        <p:spPr/>
        <p:txBody>
          <a:bodyPr/>
          <a:lstStyle/>
          <a:p>
            <a:pPr eaLnBrk="1" hangingPunct="1"/>
            <a:r>
              <a:rPr lang="en-US" altLang="en-US" sz="2200" dirty="0">
                <a:latin typeface="+mn-lt"/>
                <a:ea typeface="Times New Roman" panose="02020603050405020304" pitchFamily="18" charset="0"/>
                <a:cs typeface="Calibri" panose="020F0502020204030204" pitchFamily="34" charset="0"/>
              </a:rPr>
              <a:t>Select </a:t>
            </a:r>
            <a:r>
              <a:rPr lang="en-US" altLang="en-US" sz="2200" b="1" dirty="0">
                <a:latin typeface="+mn-lt"/>
                <a:ea typeface="Times New Roman" panose="02020603050405020304" pitchFamily="18" charset="0"/>
                <a:cs typeface="Calibri" panose="020F0502020204030204" pitchFamily="34" charset="0"/>
              </a:rPr>
              <a:t>File </a:t>
            </a:r>
            <a:r>
              <a:rPr lang="en-US" altLang="en-US" sz="2200" b="1" dirty="0" smtClean="0">
                <a:latin typeface="+mn-lt"/>
                <a:ea typeface="Times New Roman" panose="02020603050405020304" pitchFamily="18" charset="0"/>
                <a:cs typeface="Calibri" panose="020F0502020204030204" pitchFamily="34" charset="0"/>
              </a:rPr>
              <a:t>→</a:t>
            </a:r>
            <a:r>
              <a:rPr lang="en-US" altLang="en-US" sz="2200" b="1" dirty="0">
                <a:latin typeface="+mn-lt"/>
                <a:ea typeface="Times New Roman" panose="02020603050405020304" pitchFamily="18" charset="0"/>
                <a:cs typeface="Calibri" panose="020F0502020204030204" pitchFamily="34" charset="0"/>
              </a:rPr>
              <a:t> New </a:t>
            </a:r>
            <a:r>
              <a:rPr lang="en-US" altLang="en-US" sz="2200" b="1" dirty="0" smtClean="0">
                <a:latin typeface="+mn-lt"/>
                <a:ea typeface="Times New Roman" panose="02020603050405020304" pitchFamily="18" charset="0"/>
                <a:cs typeface="Calibri" panose="020F0502020204030204" pitchFamily="34" charset="0"/>
              </a:rPr>
              <a:t>→ </a:t>
            </a:r>
            <a:r>
              <a:rPr lang="en-US" altLang="en-US" sz="2200" b="1" dirty="0">
                <a:latin typeface="+mn-lt"/>
                <a:ea typeface="Times New Roman" panose="02020603050405020304" pitchFamily="18" charset="0"/>
                <a:cs typeface="Calibri" panose="020F0502020204030204" pitchFamily="34" charset="0"/>
              </a:rPr>
              <a:t>Project…</a:t>
            </a:r>
            <a:r>
              <a:rPr lang="en-US" altLang="en-US" sz="2200" dirty="0">
                <a:latin typeface="+mn-lt"/>
                <a:ea typeface="Times New Roman" panose="02020603050405020304" pitchFamily="18" charset="0"/>
                <a:cs typeface="Calibri" panose="020F0502020204030204" pitchFamily="34" charset="0"/>
              </a:rPr>
              <a:t> to display the </a:t>
            </a:r>
            <a:r>
              <a:rPr lang="en-US" altLang="en-US" sz="2200" b="1" dirty="0">
                <a:latin typeface="+mn-lt"/>
                <a:ea typeface="Times New Roman" panose="02020603050405020304" pitchFamily="18" charset="0"/>
                <a:cs typeface="Calibri" panose="020F0502020204030204" pitchFamily="34" charset="0"/>
              </a:rPr>
              <a:t>New Project</a:t>
            </a:r>
            <a:r>
              <a:rPr lang="en-US" altLang="en-US" sz="2200" dirty="0">
                <a:latin typeface="+mn-lt"/>
                <a:ea typeface="Times New Roman" panose="02020603050405020304" pitchFamily="18" charset="0"/>
                <a:cs typeface="Calibri" panose="020F0502020204030204" pitchFamily="34" charset="0"/>
              </a:rPr>
              <a:t> dialog (</a:t>
            </a:r>
            <a:r>
              <a:rPr lang="en-US" altLang="en-US" sz="2200" dirty="0" smtClean="0">
                <a:latin typeface="+mn-lt"/>
                <a:ea typeface="Times New Roman" panose="02020603050405020304" pitchFamily="18" charset="0"/>
                <a:cs typeface="Calibri" panose="020F0502020204030204" pitchFamily="34" charset="0"/>
              </a:rPr>
              <a:t>Figure</a:t>
            </a:r>
            <a:r>
              <a:rPr lang="en-US" altLang="en-US" sz="2200" dirty="0">
                <a:latin typeface="+mn-lt"/>
                <a:ea typeface="Times New Roman" panose="02020603050405020304" pitchFamily="18" charset="0"/>
                <a:cs typeface="Calibri" panose="020F0502020204030204" pitchFamily="34" charset="0"/>
              </a:rPr>
              <a:t> 3.3</a:t>
            </a:r>
            <a:r>
              <a:rPr lang="en-US" altLang="en-US" sz="2200" dirty="0" smtClean="0">
                <a:latin typeface="+mn-lt"/>
                <a:ea typeface="Times New Roman" panose="02020603050405020304" pitchFamily="18" charset="0"/>
                <a:cs typeface="Calibri" panose="020F0502020204030204" pitchFamily="34" charset="0"/>
              </a:rPr>
              <a:t>).</a:t>
            </a:r>
          </a:p>
        </p:txBody>
      </p:sp>
      <p:sp>
        <p:nvSpPr>
          <p:cNvPr id="6" name="Content Placeholder 5"/>
          <p:cNvSpPr>
            <a:spLocks noGrp="1"/>
          </p:cNvSpPr>
          <p:nvPr>
            <p:ph sz="quarter" idx="12"/>
          </p:nvPr>
        </p:nvSpPr>
        <p:spPr>
          <a:xfrm>
            <a:off x="465769" y="2467815"/>
            <a:ext cx="8221031" cy="456926"/>
          </a:xfrm>
        </p:spPr>
        <p:txBody>
          <a:bodyPr/>
          <a:lstStyle/>
          <a:p>
            <a:pPr marL="255600" indent="-255600"/>
            <a:r>
              <a:rPr lang="en-US" altLang="en-US" sz="2200" dirty="0">
                <a:latin typeface="+mn-lt"/>
                <a:ea typeface="Times New Roman" panose="02020603050405020304" pitchFamily="18" charset="0"/>
                <a:cs typeface="Calibri" panose="020F0502020204030204" pitchFamily="34" charset="0"/>
              </a:rPr>
              <a:t>At the left side of the dialog, under </a:t>
            </a:r>
            <a:r>
              <a:rPr lang="en-US" altLang="en-US" sz="2200" b="1" dirty="0">
                <a:latin typeface="+mn-lt"/>
                <a:ea typeface="Times New Roman" panose="02020603050405020304" pitchFamily="18" charset="0"/>
                <a:cs typeface="Calibri" panose="020F0502020204030204" pitchFamily="34" charset="0"/>
              </a:rPr>
              <a:t>Installed </a:t>
            </a:r>
            <a:r>
              <a:rPr lang="en-US" altLang="en-US" sz="2200" b="1" dirty="0" smtClean="0">
                <a:latin typeface="+mn-lt"/>
                <a:ea typeface="Times New Roman" panose="02020603050405020304" pitchFamily="18" charset="0"/>
                <a:cs typeface="Calibri" panose="020F0502020204030204" pitchFamily="34" charset="0"/>
              </a:rPr>
              <a:t>→ Templates →</a:t>
            </a:r>
            <a:endParaRPr lang="en-US" sz="2200" dirty="0" smtClean="0">
              <a:latin typeface="+mn-lt"/>
            </a:endParaRPr>
          </a:p>
        </p:txBody>
      </p:sp>
      <p:graphicFrame>
        <p:nvGraphicFramePr>
          <p:cNvPr id="7" name="Object 6" descr="Visual C sharp"/>
          <p:cNvGraphicFramePr>
            <a:graphicFrameLocks noChangeAspect="1"/>
          </p:cNvGraphicFramePr>
          <p:nvPr>
            <p:extLst>
              <p:ext uri="{D42A27DB-BD31-4B8C-83A1-F6EECF244321}">
                <p14:modId xmlns:p14="http://schemas.microsoft.com/office/powerpoint/2010/main" val="405210194"/>
              </p:ext>
            </p:extLst>
          </p:nvPr>
        </p:nvGraphicFramePr>
        <p:xfrm>
          <a:off x="783723" y="2980071"/>
          <a:ext cx="1335088" cy="354012"/>
        </p:xfrm>
        <a:graphic>
          <a:graphicData uri="http://schemas.openxmlformats.org/presentationml/2006/ole">
            <mc:AlternateContent xmlns:mc="http://schemas.openxmlformats.org/markup-compatibility/2006">
              <mc:Choice xmlns:v="urn:schemas-microsoft-com:vml" Requires="v">
                <p:oleObj spid="_x0000_s11523" name="Equation" r:id="rId3" imgW="622080" imgH="164880" progId="Equation.DSMT4">
                  <p:embed/>
                </p:oleObj>
              </mc:Choice>
              <mc:Fallback>
                <p:oleObj name="Equation" r:id="rId3" imgW="622080" imgH="164880" progId="Equation.DSMT4">
                  <p:embed/>
                  <p:pic>
                    <p:nvPicPr>
                      <p:cNvPr id="0" name=""/>
                      <p:cNvPicPr/>
                      <p:nvPr/>
                    </p:nvPicPr>
                    <p:blipFill>
                      <a:blip r:embed="rId4"/>
                      <a:stretch>
                        <a:fillRect/>
                      </a:stretch>
                    </p:blipFill>
                    <p:spPr>
                      <a:xfrm>
                        <a:off x="783723" y="2980071"/>
                        <a:ext cx="1335088" cy="354012"/>
                      </a:xfrm>
                      <a:prstGeom prst="rect">
                        <a:avLst/>
                      </a:prstGeom>
                    </p:spPr>
                  </p:pic>
                </p:oleObj>
              </mc:Fallback>
            </mc:AlternateContent>
          </a:graphicData>
        </a:graphic>
      </p:graphicFrame>
      <p:sp>
        <p:nvSpPr>
          <p:cNvPr id="4" name="Content Placeholder 3"/>
          <p:cNvSpPr>
            <a:spLocks noGrp="1"/>
          </p:cNvSpPr>
          <p:nvPr>
            <p:ph sz="quarter" idx="10"/>
          </p:nvPr>
        </p:nvSpPr>
        <p:spPr>
          <a:xfrm>
            <a:off x="2092919" y="2886883"/>
            <a:ext cx="6770915" cy="517971"/>
          </a:xfrm>
        </p:spPr>
        <p:txBody>
          <a:bodyPr/>
          <a:lstStyle/>
          <a:p>
            <a:pPr marL="0" indent="0">
              <a:buNone/>
            </a:pPr>
            <a:r>
              <a:rPr lang="en-US" altLang="en-US" sz="2200" dirty="0">
                <a:latin typeface="+mn-lt"/>
                <a:ea typeface="Times New Roman" panose="02020603050405020304" pitchFamily="18" charset="0"/>
                <a:cs typeface="Calibri" panose="020F0502020204030204" pitchFamily="34" charset="0"/>
              </a:rPr>
              <a:t>select the </a:t>
            </a:r>
            <a:r>
              <a:rPr lang="en-US" altLang="en-US" sz="2200" b="1" dirty="0">
                <a:latin typeface="+mn-lt"/>
                <a:ea typeface="Times New Roman" panose="02020603050405020304" pitchFamily="18" charset="0"/>
                <a:cs typeface="Calibri" panose="020F0502020204030204" pitchFamily="34" charset="0"/>
              </a:rPr>
              <a:t>Windows</a:t>
            </a:r>
            <a:r>
              <a:rPr lang="en-US" altLang="en-US" sz="2200" dirty="0">
                <a:latin typeface="+mn-lt"/>
                <a:ea typeface="Times New Roman" panose="02020603050405020304" pitchFamily="18" charset="0"/>
                <a:cs typeface="Calibri" panose="020F0502020204030204" pitchFamily="34" charset="0"/>
              </a:rPr>
              <a:t> category, then in the </a:t>
            </a:r>
            <a:r>
              <a:rPr lang="en-US" altLang="en-US" sz="2200" dirty="0" smtClean="0">
                <a:latin typeface="+mn-lt"/>
                <a:ea typeface="Times New Roman" panose="02020603050405020304" pitchFamily="18" charset="0"/>
                <a:cs typeface="Calibri" panose="020F0502020204030204" pitchFamily="34" charset="0"/>
              </a:rPr>
              <a:t>middle</a:t>
            </a:r>
            <a:endParaRPr lang="en-US" sz="2200" dirty="0">
              <a:latin typeface="+mn-lt"/>
            </a:endParaRPr>
          </a:p>
        </p:txBody>
      </p:sp>
      <p:sp>
        <p:nvSpPr>
          <p:cNvPr id="5" name="Content Placeholder 4"/>
          <p:cNvSpPr>
            <a:spLocks noGrp="1"/>
          </p:cNvSpPr>
          <p:nvPr>
            <p:ph sz="quarter" idx="11"/>
          </p:nvPr>
        </p:nvSpPr>
        <p:spPr>
          <a:xfrm>
            <a:off x="457200" y="3274949"/>
            <a:ext cx="8284029" cy="1526715"/>
          </a:xfrm>
        </p:spPr>
        <p:txBody>
          <a:bodyPr/>
          <a:lstStyle/>
          <a:p>
            <a:pPr marL="255600" indent="0">
              <a:buNone/>
            </a:pPr>
            <a:r>
              <a:rPr lang="en-US" altLang="en-US" sz="2200" dirty="0">
                <a:latin typeface="+mn-lt"/>
                <a:ea typeface="Times New Roman" panose="02020603050405020304" pitchFamily="18" charset="0"/>
                <a:cs typeface="Calibri" panose="020F0502020204030204" pitchFamily="34" charset="0"/>
              </a:rPr>
              <a:t>of </a:t>
            </a:r>
            <a:r>
              <a:rPr lang="en-US" altLang="en-US" sz="2200" dirty="0" smtClean="0">
                <a:latin typeface="+mn-lt"/>
                <a:ea typeface="Times New Roman" panose="02020603050405020304" pitchFamily="18" charset="0"/>
                <a:cs typeface="Calibri" panose="020F0502020204030204" pitchFamily="34" charset="0"/>
              </a:rPr>
              <a:t>the</a:t>
            </a:r>
            <a:r>
              <a:rPr lang="en-US" altLang="en-US" sz="2200" dirty="0">
                <a:latin typeface="+mn-lt"/>
                <a:ea typeface="Times New Roman" panose="02020603050405020304" pitchFamily="18" charset="0"/>
              </a:rPr>
              <a:t> </a:t>
            </a:r>
            <a:r>
              <a:rPr lang="en-US" altLang="en-US" sz="2200" dirty="0" smtClean="0">
                <a:latin typeface="+mn-lt"/>
                <a:ea typeface="Times New Roman" panose="02020603050405020304" pitchFamily="18" charset="0"/>
                <a:cs typeface="Calibri" panose="020F0502020204030204" pitchFamily="34" charset="0"/>
              </a:rPr>
              <a:t>dialog </a:t>
            </a:r>
            <a:r>
              <a:rPr lang="en-US" altLang="en-US" sz="2200" dirty="0">
                <a:latin typeface="+mn-lt"/>
                <a:ea typeface="Times New Roman" panose="02020603050405020304" pitchFamily="18" charset="0"/>
                <a:cs typeface="Calibri" panose="020F0502020204030204" pitchFamily="34" charset="0"/>
              </a:rPr>
              <a:t>select the </a:t>
            </a:r>
            <a:r>
              <a:rPr lang="en-US" altLang="en-US" sz="2200" b="1" dirty="0">
                <a:latin typeface="+mn-lt"/>
                <a:ea typeface="Times New Roman" panose="02020603050405020304" pitchFamily="18" charset="0"/>
                <a:cs typeface="Calibri" panose="020F0502020204030204" pitchFamily="34" charset="0"/>
              </a:rPr>
              <a:t>Console Application</a:t>
            </a:r>
            <a:r>
              <a:rPr lang="en-US" altLang="en-US" sz="2200" dirty="0">
                <a:latin typeface="+mn-lt"/>
                <a:ea typeface="Times New Roman" panose="02020603050405020304" pitchFamily="18" charset="0"/>
                <a:cs typeface="Calibri" panose="020F0502020204030204" pitchFamily="34" charset="0"/>
              </a:rPr>
              <a:t> template.</a:t>
            </a:r>
          </a:p>
          <a:p>
            <a:pPr marL="255600" indent="-255600"/>
            <a:r>
              <a:rPr lang="en-US" altLang="en-US" sz="2200" dirty="0">
                <a:latin typeface="+mn-lt"/>
                <a:ea typeface="Times New Roman" panose="02020603050405020304" pitchFamily="18" charset="0"/>
                <a:cs typeface="Calibri" panose="020F0502020204030204" pitchFamily="34" charset="0"/>
              </a:rPr>
              <a:t>In the dialog’s </a:t>
            </a:r>
            <a:r>
              <a:rPr lang="en-US" altLang="en-US" sz="2200" b="1" dirty="0">
                <a:latin typeface="+mn-lt"/>
                <a:ea typeface="Times New Roman" panose="02020603050405020304" pitchFamily="18" charset="0"/>
                <a:cs typeface="Calibri" panose="020F0502020204030204" pitchFamily="34" charset="0"/>
              </a:rPr>
              <a:t>Name</a:t>
            </a:r>
            <a:r>
              <a:rPr lang="en-US" altLang="en-US" sz="2200" dirty="0">
                <a:latin typeface="+mn-lt"/>
                <a:ea typeface="Times New Roman" panose="02020603050405020304" pitchFamily="18" charset="0"/>
                <a:cs typeface="Calibri" panose="020F0502020204030204" pitchFamily="34" charset="0"/>
              </a:rPr>
              <a:t> field, type </a:t>
            </a:r>
            <a:r>
              <a:rPr lang="en-US" altLang="en-US" sz="2200" dirty="0">
                <a:latin typeface="Consolas" panose="020B0609020204030204" pitchFamily="49" charset="0"/>
                <a:ea typeface="Times New Roman" panose="02020603050405020304" pitchFamily="18" charset="0"/>
                <a:cs typeface="Consolas" panose="020B0609020204030204" pitchFamily="49" charset="0"/>
              </a:rPr>
              <a:t>Welcome1</a:t>
            </a:r>
            <a:r>
              <a:rPr lang="en-US" altLang="en-US" sz="2200" dirty="0">
                <a:latin typeface="+mn-lt"/>
                <a:ea typeface="Times New Roman" panose="02020603050405020304" pitchFamily="18" charset="0"/>
                <a:cs typeface="Calibri" panose="020F0502020204030204" pitchFamily="34" charset="0"/>
              </a:rPr>
              <a:t>, then click </a:t>
            </a:r>
            <a:r>
              <a:rPr lang="en-US" altLang="en-US" sz="2200" b="1" dirty="0">
                <a:latin typeface="+mn-lt"/>
                <a:ea typeface="Times New Roman" panose="02020603050405020304" pitchFamily="18" charset="0"/>
                <a:cs typeface="Calibri" panose="020F0502020204030204" pitchFamily="34" charset="0"/>
              </a:rPr>
              <a:t>OK</a:t>
            </a:r>
            <a:r>
              <a:rPr lang="en-US" altLang="en-US" sz="2200" dirty="0">
                <a:latin typeface="+mn-lt"/>
                <a:ea typeface="Times New Roman" panose="02020603050405020304" pitchFamily="18" charset="0"/>
                <a:cs typeface="Calibri" panose="020F0502020204030204" pitchFamily="34" charset="0"/>
              </a:rPr>
              <a:t> to create the project</a:t>
            </a:r>
            <a:r>
              <a:rPr lang="en-US" altLang="en-US" sz="2200" dirty="0" smtClean="0">
                <a:latin typeface="+mn-lt"/>
                <a:ea typeface="Times New Roman" panose="02020603050405020304" pitchFamily="18" charset="0"/>
                <a:cs typeface="Calibri" panose="020F0502020204030204" pitchFamily="34" charset="0"/>
              </a:rPr>
              <a:t>.</a:t>
            </a:r>
            <a:endParaRPr lang="en-US" altLang="en-US" sz="2200" dirty="0">
              <a:latin typeface="+mn-lt"/>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4783733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3.3 Selecting Console Application in the New Project Dialog</a:t>
            </a:r>
          </a:p>
        </p:txBody>
      </p:sp>
      <p:pic>
        <p:nvPicPr>
          <p:cNvPr id="4" name="Picture 3" descr="The new project window. In the left pane, under the expansion node, installed, the option named, windows, is selected. The console application visual c, hash is selected in the middle pane. The right pane displays the type and description of the project. The project name is entered as, welcome 1. The location is, c, colon, back slash, users, back slash, paul deitel, back slash, documents, back slash, visual studio 2015, back slash, projects. The solution name is entered as, welcome 1. The checkbox for, create directory, is selec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724" y="1580931"/>
            <a:ext cx="7832553" cy="4401987"/>
          </a:xfrm>
          <a:prstGeom prst="rect">
            <a:avLst/>
          </a:prstGeom>
        </p:spPr>
      </p:pic>
    </p:spTree>
    <p:extLst>
      <p:ext uri="{BB962C8B-B14F-4D97-AF65-F5344CB8AC3E}">
        <p14:creationId xmlns:p14="http://schemas.microsoft.com/office/powerpoint/2010/main" val="42082846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305800" cy="1097279"/>
          </a:xfrm>
        </p:spPr>
        <p:txBody>
          <a:bodyPr/>
          <a:lstStyle/>
          <a:p>
            <a:r>
              <a:rPr lang="en-US" dirty="0" smtClean="0"/>
              <a:t>3.3 Creating </a:t>
            </a:r>
            <a:r>
              <a:rPr lang="en-US" dirty="0"/>
              <a:t>a Simple App in Visual </a:t>
            </a:r>
            <a:r>
              <a:rPr lang="en-US" dirty="0" smtClean="0"/>
              <a:t>Studio</a:t>
            </a:r>
            <a:endParaRPr lang="en-US" dirty="0"/>
          </a:p>
        </p:txBody>
      </p:sp>
      <p:sp>
        <p:nvSpPr>
          <p:cNvPr id="4" name="Text Placeholder 3"/>
          <p:cNvSpPr>
            <a:spLocks noGrp="1"/>
          </p:cNvSpPr>
          <p:nvPr>
            <p:ph type="body" idx="1"/>
          </p:nvPr>
        </p:nvSpPr>
        <p:spPr/>
        <p:txBody>
          <a:bodyPr/>
          <a:lstStyle/>
          <a:p>
            <a:pPr eaLnBrk="1" hangingPunct="1"/>
            <a:r>
              <a:rPr lang="en-US" altLang="en-US" sz="2400" dirty="0">
                <a:solidFill>
                  <a:schemeClr val="tx1"/>
                </a:solidFill>
                <a:latin typeface="+mn-lt"/>
                <a:ea typeface="Times New Roman" panose="02020603050405020304" pitchFamily="18" charset="0"/>
                <a:cs typeface="Calibri" panose="020F0502020204030204" pitchFamily="34" charset="0"/>
              </a:rPr>
              <a:t>The </a:t>
            </a:r>
            <a:r>
              <a:rPr lang="en-US" altLang="en-US" sz="2400" dirty="0" smtClean="0">
                <a:solidFill>
                  <a:schemeClr val="tx1"/>
                </a:solidFill>
                <a:latin typeface="+mn-lt"/>
                <a:ea typeface="Times New Roman" panose="02020603050405020304" pitchFamily="18" charset="0"/>
                <a:cs typeface="Calibri" panose="020F0502020204030204" pitchFamily="34" charset="0"/>
              </a:rPr>
              <a:t>I</a:t>
            </a:r>
            <a:r>
              <a:rPr lang="en-US" altLang="en-US" sz="100" dirty="0" smtClean="0">
                <a:solidFill>
                  <a:schemeClr val="tx1"/>
                </a:solidFill>
                <a:latin typeface="+mn-lt"/>
                <a:ea typeface="Times New Roman" panose="02020603050405020304" pitchFamily="18" charset="0"/>
                <a:cs typeface="Calibri" panose="020F0502020204030204" pitchFamily="34" charset="0"/>
              </a:rPr>
              <a:t> </a:t>
            </a:r>
            <a:r>
              <a:rPr lang="en-US" altLang="en-US" sz="2400" dirty="0" smtClean="0">
                <a:solidFill>
                  <a:schemeClr val="tx1"/>
                </a:solidFill>
                <a:latin typeface="+mn-lt"/>
                <a:ea typeface="Times New Roman" panose="02020603050405020304" pitchFamily="18" charset="0"/>
                <a:cs typeface="Calibri" panose="020F0502020204030204" pitchFamily="34" charset="0"/>
              </a:rPr>
              <a:t>D</a:t>
            </a:r>
            <a:r>
              <a:rPr lang="en-US" altLang="en-US" sz="100" dirty="0" smtClean="0">
                <a:solidFill>
                  <a:schemeClr val="tx1"/>
                </a:solidFill>
                <a:latin typeface="+mn-lt"/>
                <a:ea typeface="Times New Roman" panose="02020603050405020304" pitchFamily="18" charset="0"/>
                <a:cs typeface="Calibri" panose="020F0502020204030204" pitchFamily="34" charset="0"/>
              </a:rPr>
              <a:t> </a:t>
            </a:r>
            <a:r>
              <a:rPr lang="en-US" altLang="en-US" sz="2400" dirty="0" smtClean="0">
                <a:solidFill>
                  <a:schemeClr val="tx1"/>
                </a:solidFill>
                <a:latin typeface="+mn-lt"/>
                <a:ea typeface="Times New Roman" panose="02020603050405020304" pitchFamily="18" charset="0"/>
                <a:cs typeface="Calibri" panose="020F0502020204030204" pitchFamily="34" charset="0"/>
              </a:rPr>
              <a:t>E </a:t>
            </a:r>
            <a:r>
              <a:rPr lang="en-US" altLang="en-US" sz="2400" dirty="0">
                <a:solidFill>
                  <a:schemeClr val="tx1"/>
                </a:solidFill>
                <a:latin typeface="+mn-lt"/>
                <a:ea typeface="Times New Roman" panose="02020603050405020304" pitchFamily="18" charset="0"/>
                <a:cs typeface="Calibri" panose="020F0502020204030204" pitchFamily="34" charset="0"/>
              </a:rPr>
              <a:t>now contains the open console app.</a:t>
            </a:r>
          </a:p>
          <a:p>
            <a:pPr eaLnBrk="1" hangingPunct="1"/>
            <a:r>
              <a:rPr lang="en-US" altLang="en-US" sz="2400" dirty="0">
                <a:solidFill>
                  <a:schemeClr val="tx1"/>
                </a:solidFill>
                <a:latin typeface="+mn-lt"/>
                <a:ea typeface="Times New Roman" panose="02020603050405020304" pitchFamily="18" charset="0"/>
                <a:cs typeface="Calibri" panose="020F0502020204030204" pitchFamily="34" charset="0"/>
              </a:rPr>
              <a:t>The code coloring scheme used by the I</a:t>
            </a:r>
            <a:r>
              <a:rPr lang="en-US" altLang="en-US" sz="100" dirty="0">
                <a:solidFill>
                  <a:schemeClr val="tx1"/>
                </a:solidFill>
                <a:latin typeface="+mn-lt"/>
                <a:ea typeface="Times New Roman" panose="02020603050405020304" pitchFamily="18" charset="0"/>
                <a:cs typeface="Calibri" panose="020F0502020204030204" pitchFamily="34" charset="0"/>
              </a:rPr>
              <a:t> </a:t>
            </a:r>
            <a:r>
              <a:rPr lang="en-US" altLang="en-US" sz="2400" dirty="0">
                <a:solidFill>
                  <a:schemeClr val="tx1"/>
                </a:solidFill>
                <a:latin typeface="+mn-lt"/>
                <a:ea typeface="Times New Roman" panose="02020603050405020304" pitchFamily="18" charset="0"/>
                <a:cs typeface="Calibri" panose="020F0502020204030204" pitchFamily="34" charset="0"/>
              </a:rPr>
              <a:t>D</a:t>
            </a:r>
            <a:r>
              <a:rPr lang="en-US" altLang="en-US" sz="100" dirty="0">
                <a:solidFill>
                  <a:schemeClr val="tx1"/>
                </a:solidFill>
                <a:latin typeface="+mn-lt"/>
                <a:ea typeface="Times New Roman" panose="02020603050405020304" pitchFamily="18" charset="0"/>
                <a:cs typeface="Calibri" panose="020F0502020204030204" pitchFamily="34" charset="0"/>
              </a:rPr>
              <a:t> </a:t>
            </a:r>
            <a:r>
              <a:rPr lang="en-US" altLang="en-US" sz="2400" dirty="0">
                <a:solidFill>
                  <a:schemeClr val="tx1"/>
                </a:solidFill>
                <a:latin typeface="+mn-lt"/>
                <a:ea typeface="Times New Roman" panose="02020603050405020304" pitchFamily="18" charset="0"/>
                <a:cs typeface="Calibri" panose="020F0502020204030204" pitchFamily="34" charset="0"/>
              </a:rPr>
              <a:t>E</a:t>
            </a:r>
            <a:r>
              <a:rPr lang="en-US" altLang="en-US" sz="2400" dirty="0" smtClean="0">
                <a:solidFill>
                  <a:schemeClr val="tx1"/>
                </a:solidFill>
                <a:latin typeface="+mn-lt"/>
                <a:ea typeface="Times New Roman" panose="02020603050405020304" pitchFamily="18" charset="0"/>
                <a:cs typeface="Calibri" panose="020F0502020204030204" pitchFamily="34" charset="0"/>
              </a:rPr>
              <a:t> </a:t>
            </a:r>
            <a:r>
              <a:rPr lang="en-US" altLang="en-US" sz="2400" dirty="0">
                <a:solidFill>
                  <a:schemeClr val="tx1"/>
                </a:solidFill>
                <a:latin typeface="+mn-lt"/>
                <a:ea typeface="Times New Roman" panose="02020603050405020304" pitchFamily="18" charset="0"/>
                <a:cs typeface="Calibri" panose="020F0502020204030204" pitchFamily="34" charset="0"/>
              </a:rPr>
              <a:t>is called</a:t>
            </a:r>
            <a:r>
              <a:rPr lang="en-US" altLang="en-US" sz="2400" b="1" dirty="0">
                <a:solidFill>
                  <a:schemeClr val="tx1"/>
                </a:solidFill>
                <a:latin typeface="+mn-lt"/>
                <a:ea typeface="Times New Roman" panose="02020603050405020304" pitchFamily="18" charset="0"/>
                <a:cs typeface="Calibri" panose="020F0502020204030204" pitchFamily="34" charset="0"/>
              </a:rPr>
              <a:t> syntax-color highlighting</a:t>
            </a:r>
            <a:r>
              <a:rPr lang="en-US" altLang="en-US" sz="2400" dirty="0">
                <a:solidFill>
                  <a:schemeClr val="tx1"/>
                </a:solidFill>
                <a:latin typeface="+mn-lt"/>
                <a:ea typeface="Times New Roman" panose="02020603050405020304" pitchFamily="18" charset="0"/>
                <a:cs typeface="Calibri" panose="020F0502020204030204" pitchFamily="34" charset="0"/>
              </a:rPr>
              <a:t> and helps you visually differentiate code elements</a:t>
            </a:r>
            <a:r>
              <a:rPr lang="en-US" altLang="en-US" sz="2400" dirty="0" smtClean="0">
                <a:solidFill>
                  <a:schemeClr val="tx1"/>
                </a:solidFill>
                <a:latin typeface="+mn-lt"/>
                <a:ea typeface="Times New Roman" panose="02020603050405020304" pitchFamily="18" charset="0"/>
                <a:cs typeface="Calibri" panose="020F0502020204030204" pitchFamily="34" charset="0"/>
              </a:rPr>
              <a:t>.</a:t>
            </a:r>
            <a:endParaRPr lang="en-US" altLang="en-US" sz="2400" dirty="0">
              <a:solidFill>
                <a:schemeClr val="tx1"/>
              </a:solidFill>
              <a:latin typeface="+mn-lt"/>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10250797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718187"/>
          </a:xfrm>
        </p:spPr>
        <p:txBody>
          <a:bodyPr anchor="b"/>
          <a:lstStyle/>
          <a:p>
            <a:r>
              <a:rPr lang="en-US" sz="2800" dirty="0"/>
              <a:t>Figure 3.4 </a:t>
            </a:r>
            <a:r>
              <a:rPr lang="en-US" sz="2800" dirty="0" smtClean="0"/>
              <a:t>I</a:t>
            </a:r>
            <a:r>
              <a:rPr lang="en-US" sz="100" dirty="0" smtClean="0"/>
              <a:t> </a:t>
            </a:r>
            <a:r>
              <a:rPr lang="en-US" sz="2800" dirty="0" smtClean="0"/>
              <a:t>D</a:t>
            </a:r>
            <a:r>
              <a:rPr lang="en-US" sz="100" dirty="0" smtClean="0"/>
              <a:t> </a:t>
            </a:r>
            <a:r>
              <a:rPr lang="en-US" sz="2800" dirty="0" smtClean="0"/>
              <a:t>E </a:t>
            </a:r>
            <a:r>
              <a:rPr lang="en-US" sz="2800" dirty="0"/>
              <a:t>with an Open Console App's Code Displayed in the Editor and the Project's Contents Shown in the Solution Explorer at the </a:t>
            </a:r>
            <a:r>
              <a:rPr lang="en-US" sz="2800" dirty="0" smtClean="0"/>
              <a:t>I</a:t>
            </a:r>
            <a:r>
              <a:rPr lang="en-US" sz="100" dirty="0" smtClean="0"/>
              <a:t> </a:t>
            </a:r>
            <a:r>
              <a:rPr lang="en-US" sz="2800" dirty="0" smtClean="0"/>
              <a:t>D</a:t>
            </a:r>
            <a:r>
              <a:rPr lang="en-US" sz="100" dirty="0" smtClean="0"/>
              <a:t> </a:t>
            </a:r>
            <a:r>
              <a:rPr lang="en-US" sz="2800" dirty="0" smtClean="0"/>
              <a:t>E's </a:t>
            </a:r>
            <a:r>
              <a:rPr lang="en-US" sz="2800" dirty="0"/>
              <a:t>Top-Right Side</a:t>
            </a:r>
          </a:p>
        </p:txBody>
      </p:sp>
      <p:pic>
        <p:nvPicPr>
          <p:cNvPr id="4" name="Picture 3" descr="The welcome 1 Microsoft visual studio window. The window shows the program, dot, c s editor window. Below the editor window are three drop down lists named, welcome 1, welcome 1, dot, program, and main, left parenthesis, string, left bracket, right bracket, a r g s, right parenthesis. The left pane displays the following code. Line 1: using system, semicolon. Line 2: using system, period, collection, period, generic, semicolon. Line 3: using system, period, l I n q, semicolon. Line 4: using system, period, text, semicolon. Line 5: using system, period, threading, period, tasks, semicolon. Line 6: blank. Line 7: namespace welcome 1. Line 8: left brace. Line 9, indented once: class program. Line 10, indented once: left brace. Line 11, indented twice: static void main, left parenthesis, string, left bracket, right bracket, a r g s, right parenthesis. Line 12, indented twice: left brace. Line 13, indented twice: right brace. Line 14, indented once: right brace. Line 15: right brace. The right pane displays the solution explorer and properties window. In the solution explorer window, the solution welcome 1, left parenthesis, 1 project, right parenthesis is selec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8963" y="2191713"/>
            <a:ext cx="5886074" cy="4066495"/>
          </a:xfrm>
          <a:prstGeom prst="rect">
            <a:avLst/>
          </a:prstGeom>
        </p:spPr>
      </p:pic>
    </p:spTree>
    <p:extLst>
      <p:ext uri="{BB962C8B-B14F-4D97-AF65-F5344CB8AC3E}">
        <p14:creationId xmlns:p14="http://schemas.microsoft.com/office/powerpoint/2010/main" val="19405907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3.3.2 Changing </a:t>
            </a:r>
            <a:r>
              <a:rPr lang="en-US" dirty="0"/>
              <a:t>the Name of the App File</a:t>
            </a:r>
          </a:p>
        </p:txBody>
      </p:sp>
      <p:sp>
        <p:nvSpPr>
          <p:cNvPr id="3" name="Text Placeholder 2"/>
          <p:cNvSpPr>
            <a:spLocks noGrp="1"/>
          </p:cNvSpPr>
          <p:nvPr>
            <p:ph type="body" idx="1"/>
          </p:nvPr>
        </p:nvSpPr>
        <p:spPr/>
        <p:txBody>
          <a:bodyPr/>
          <a:lstStyle/>
          <a:p>
            <a:pPr eaLnBrk="1" hangingPunct="1"/>
            <a:r>
              <a:rPr lang="en-US" altLang="en-US" sz="2400" dirty="0">
                <a:latin typeface="+mn-lt"/>
                <a:ea typeface="Times New Roman" panose="02020603050405020304" pitchFamily="18" charset="0"/>
                <a:cs typeface="Calibri" panose="020F0502020204030204" pitchFamily="34" charset="0"/>
              </a:rPr>
              <a:t>To rename the app file, right click </a:t>
            </a:r>
            <a:r>
              <a:rPr lang="en-US" altLang="en-US" sz="2400" dirty="0">
                <a:latin typeface="Consolas" panose="020B0609020204030204" pitchFamily="49" charset="0"/>
                <a:ea typeface="Times New Roman" panose="02020603050405020304" pitchFamily="18" charset="0"/>
                <a:cs typeface="Consolas" panose="020B0609020204030204" pitchFamily="49" charset="0"/>
              </a:rPr>
              <a:t>Program.cs</a:t>
            </a:r>
            <a:r>
              <a:rPr lang="en-US" altLang="en-US" sz="2400" dirty="0">
                <a:latin typeface="+mn-lt"/>
                <a:ea typeface="Times New Roman" panose="02020603050405020304" pitchFamily="18" charset="0"/>
                <a:cs typeface="Calibri" panose="020F0502020204030204" pitchFamily="34" charset="0"/>
              </a:rPr>
              <a:t> in the </a:t>
            </a:r>
            <a:r>
              <a:rPr lang="en-US" altLang="en-US" sz="2400" b="1" dirty="0">
                <a:latin typeface="+mn-lt"/>
                <a:ea typeface="Times New Roman" panose="02020603050405020304" pitchFamily="18" charset="0"/>
                <a:cs typeface="Calibri" panose="020F0502020204030204" pitchFamily="34" charset="0"/>
              </a:rPr>
              <a:t>Solution Explorer</a:t>
            </a:r>
            <a:r>
              <a:rPr lang="en-US" altLang="en-US" sz="2400" dirty="0">
                <a:latin typeface="+mn-lt"/>
                <a:ea typeface="Times New Roman" panose="02020603050405020304" pitchFamily="18" charset="0"/>
                <a:cs typeface="Calibri" panose="020F0502020204030204" pitchFamily="34" charset="0"/>
              </a:rPr>
              <a:t> window and select </a:t>
            </a:r>
            <a:r>
              <a:rPr lang="en-US" altLang="en-US" sz="2400" b="1" dirty="0">
                <a:latin typeface="+mn-lt"/>
                <a:ea typeface="Times New Roman" panose="02020603050405020304" pitchFamily="18" charset="0"/>
                <a:cs typeface="Calibri" panose="020F0502020204030204" pitchFamily="34" charset="0"/>
              </a:rPr>
              <a:t>Rename</a:t>
            </a:r>
            <a:r>
              <a:rPr lang="en-US" altLang="en-US" sz="2400" dirty="0">
                <a:latin typeface="+mn-lt"/>
                <a:ea typeface="Times New Roman" panose="02020603050405020304" pitchFamily="18" charset="0"/>
                <a:cs typeface="Calibri" panose="020F0502020204030204" pitchFamily="34" charset="0"/>
              </a:rPr>
              <a:t> </a:t>
            </a:r>
            <a:r>
              <a:rPr lang="en-US" altLang="en-US" sz="2400" dirty="0" smtClean="0">
                <a:latin typeface="+mn-lt"/>
                <a:ea typeface="Times New Roman" panose="02020603050405020304" pitchFamily="18" charset="0"/>
                <a:cs typeface="Calibri" panose="020F0502020204030204" pitchFamily="34" charset="0"/>
              </a:rPr>
              <a:t>window</a:t>
            </a:r>
            <a:endParaRPr lang="en-US" altLang="en-US" sz="2400" dirty="0">
              <a:latin typeface="+mn-lt"/>
              <a:ea typeface="Times New Roman" panose="02020603050405020304" pitchFamily="18" charset="0"/>
              <a:cs typeface="Calibri" panose="020F0502020204030204" pitchFamily="34" charset="0"/>
            </a:endParaRPr>
          </a:p>
          <a:p>
            <a:pPr eaLnBrk="1" hangingPunct="1"/>
            <a:r>
              <a:rPr lang="en-US" altLang="en-US" sz="2400" dirty="0">
                <a:latin typeface="+mn-lt"/>
                <a:ea typeface="Times New Roman" panose="02020603050405020304" pitchFamily="18" charset="0"/>
                <a:cs typeface="Calibri" panose="020F0502020204030204" pitchFamily="34" charset="0"/>
              </a:rPr>
              <a:t>Type </a:t>
            </a:r>
            <a:r>
              <a:rPr lang="en-US" altLang="en-US" sz="2400" dirty="0">
                <a:latin typeface="Consolas" panose="020B0609020204030204" pitchFamily="49" charset="0"/>
                <a:ea typeface="Times New Roman" panose="02020603050405020304" pitchFamily="18" charset="0"/>
                <a:cs typeface="Consolas" panose="020B0609020204030204" pitchFamily="49" charset="0"/>
              </a:rPr>
              <a:t>Welcome1</a:t>
            </a:r>
            <a:r>
              <a:rPr lang="en-US" altLang="en-US" sz="2400" dirty="0">
                <a:latin typeface="+mn-lt"/>
                <a:ea typeface="Times New Roman" panose="02020603050405020304" pitchFamily="18" charset="0"/>
                <a:cs typeface="Calibri" panose="020F0502020204030204" pitchFamily="34" charset="0"/>
              </a:rPr>
              <a:t> then press </a:t>
            </a:r>
            <a:r>
              <a:rPr lang="en-US" altLang="en-US" sz="2400" b="1" dirty="0">
                <a:latin typeface="+mn-lt"/>
                <a:ea typeface="Times New Roman" panose="02020603050405020304" pitchFamily="18" charset="0"/>
                <a:cs typeface="Calibri" panose="020F0502020204030204" pitchFamily="34" charset="0"/>
              </a:rPr>
              <a:t>Enter</a:t>
            </a:r>
            <a:r>
              <a:rPr lang="en-US" altLang="en-US" sz="2400" dirty="0" smtClean="0">
                <a:latin typeface="+mn-lt"/>
                <a:ea typeface="Times New Roman" panose="02020603050405020304" pitchFamily="18" charset="0"/>
                <a:cs typeface="Calibri" panose="020F0502020204030204" pitchFamily="34" charset="0"/>
              </a:rPr>
              <a:t>.</a:t>
            </a:r>
            <a:endParaRPr lang="en-US" altLang="en-US" sz="2400" dirty="0">
              <a:latin typeface="+mn-lt"/>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4155217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Outline </a:t>
            </a:r>
            <a:r>
              <a:rPr lang="en-US" sz="2000" b="0" dirty="0" smtClean="0"/>
              <a:t>(2 </a:t>
            </a:r>
            <a:r>
              <a:rPr lang="en-US" sz="2000" b="0" dirty="0"/>
              <a:t>of 4)</a:t>
            </a:r>
            <a:endParaRPr lang="en-US" sz="2000" dirty="0"/>
          </a:p>
        </p:txBody>
      </p:sp>
      <p:sp>
        <p:nvSpPr>
          <p:cNvPr id="3" name="Text Placeholder 2"/>
          <p:cNvSpPr>
            <a:spLocks noGrp="1"/>
          </p:cNvSpPr>
          <p:nvPr>
            <p:ph type="body" idx="1"/>
          </p:nvPr>
        </p:nvSpPr>
        <p:spPr>
          <a:xfrm>
            <a:off x="457200" y="1600200"/>
            <a:ext cx="8229600" cy="2752263"/>
          </a:xfrm>
        </p:spPr>
        <p:txBody>
          <a:bodyPr/>
          <a:lstStyle/>
          <a:p>
            <a:pPr>
              <a:buNone/>
            </a:pPr>
            <a:r>
              <a:rPr lang="en-US" sz="2200" b="1" dirty="0">
                <a:solidFill>
                  <a:schemeClr val="tx2"/>
                </a:solidFill>
                <a:latin typeface="+mn-lt"/>
              </a:rPr>
              <a:t>3.3</a:t>
            </a:r>
            <a:r>
              <a:rPr lang="en-US" sz="2200" b="1" dirty="0">
                <a:latin typeface="+mn-lt"/>
              </a:rPr>
              <a:t> </a:t>
            </a:r>
            <a:r>
              <a:rPr lang="en-US" sz="2200" dirty="0">
                <a:latin typeface="+mn-lt"/>
              </a:rPr>
              <a:t>Creating a Simple App in Visual </a:t>
            </a:r>
            <a:r>
              <a:rPr lang="en-US" sz="2200" dirty="0" smtClean="0">
                <a:latin typeface="+mn-lt"/>
              </a:rPr>
              <a:t>Studio</a:t>
            </a:r>
            <a:endParaRPr lang="en-US" sz="2200" dirty="0">
              <a:latin typeface="+mn-lt"/>
            </a:endParaRPr>
          </a:p>
          <a:p>
            <a:pPr marL="741600" lvl="1" indent="-284400">
              <a:buNone/>
            </a:pPr>
            <a:r>
              <a:rPr lang="en-US" sz="2200" dirty="0">
                <a:solidFill>
                  <a:schemeClr val="tx2"/>
                </a:solidFill>
                <a:latin typeface="+mn-lt"/>
              </a:rPr>
              <a:t>3.3.1</a:t>
            </a:r>
            <a:r>
              <a:rPr lang="en-US" sz="2200" dirty="0">
                <a:latin typeface="+mn-lt"/>
              </a:rPr>
              <a:t> Creating the Console </a:t>
            </a:r>
            <a:r>
              <a:rPr lang="en-US" sz="2200" dirty="0" smtClean="0">
                <a:latin typeface="+mn-lt"/>
              </a:rPr>
              <a:t>App</a:t>
            </a:r>
            <a:endParaRPr lang="en-US" sz="2200" dirty="0">
              <a:latin typeface="+mn-lt"/>
            </a:endParaRPr>
          </a:p>
          <a:p>
            <a:pPr marL="741600" lvl="1" indent="-284400">
              <a:buNone/>
            </a:pPr>
            <a:r>
              <a:rPr lang="en-US" sz="2200" dirty="0">
                <a:solidFill>
                  <a:schemeClr val="tx2"/>
                </a:solidFill>
                <a:latin typeface="+mn-lt"/>
              </a:rPr>
              <a:t>3.3.2</a:t>
            </a:r>
            <a:r>
              <a:rPr lang="en-US" sz="2200" dirty="0">
                <a:latin typeface="+mn-lt"/>
              </a:rPr>
              <a:t> Changing the Name of the App </a:t>
            </a:r>
            <a:r>
              <a:rPr lang="en-US" sz="2200" dirty="0" smtClean="0">
                <a:latin typeface="+mn-lt"/>
              </a:rPr>
              <a:t>File</a:t>
            </a:r>
            <a:endParaRPr lang="en-US" sz="2200" dirty="0">
              <a:latin typeface="+mn-lt"/>
            </a:endParaRPr>
          </a:p>
          <a:p>
            <a:pPr marL="741600" lvl="1" indent="-284400">
              <a:buNone/>
            </a:pPr>
            <a:r>
              <a:rPr lang="en-US" sz="2200" dirty="0">
                <a:solidFill>
                  <a:schemeClr val="tx2"/>
                </a:solidFill>
                <a:latin typeface="+mn-lt"/>
              </a:rPr>
              <a:t>3.3.3</a:t>
            </a:r>
            <a:r>
              <a:rPr lang="en-US" sz="2200" dirty="0">
                <a:latin typeface="+mn-lt"/>
              </a:rPr>
              <a:t> Writing Code and Using </a:t>
            </a:r>
            <a:r>
              <a:rPr lang="en-US" sz="2200" b="1" dirty="0" smtClean="0">
                <a:latin typeface="+mn-lt"/>
              </a:rPr>
              <a:t>IntelliSense</a:t>
            </a:r>
            <a:endParaRPr lang="en-US" sz="2200" dirty="0">
              <a:latin typeface="+mn-lt"/>
            </a:endParaRPr>
          </a:p>
          <a:p>
            <a:pPr marL="741600" lvl="1" indent="-284400">
              <a:buNone/>
            </a:pPr>
            <a:r>
              <a:rPr lang="en-US" sz="2200" dirty="0">
                <a:solidFill>
                  <a:schemeClr val="tx2"/>
                </a:solidFill>
                <a:latin typeface="+mn-lt"/>
              </a:rPr>
              <a:t>3.3.4</a:t>
            </a:r>
            <a:r>
              <a:rPr lang="en-US" sz="2200" dirty="0">
                <a:latin typeface="+mn-lt"/>
              </a:rPr>
              <a:t> Compiling and Running the </a:t>
            </a:r>
            <a:r>
              <a:rPr lang="en-US" sz="2200" dirty="0" smtClean="0">
                <a:latin typeface="+mn-lt"/>
              </a:rPr>
              <a:t>App</a:t>
            </a:r>
            <a:endParaRPr lang="en-US" sz="2200" dirty="0">
              <a:latin typeface="+mn-lt"/>
            </a:endParaRPr>
          </a:p>
          <a:p>
            <a:pPr marL="1171575" lvl="1" indent="-714375">
              <a:buNone/>
            </a:pPr>
            <a:r>
              <a:rPr lang="en-US" sz="2200" dirty="0">
                <a:solidFill>
                  <a:schemeClr val="tx2"/>
                </a:solidFill>
                <a:latin typeface="+mn-lt"/>
              </a:rPr>
              <a:t>3.3.5</a:t>
            </a:r>
            <a:r>
              <a:rPr lang="en-US" sz="2200" dirty="0">
                <a:latin typeface="+mn-lt"/>
              </a:rPr>
              <a:t> Syntax Errors, Error Messages and the </a:t>
            </a:r>
            <a:r>
              <a:rPr lang="en-US" sz="2200" b="1" dirty="0">
                <a:latin typeface="+mn-lt"/>
              </a:rPr>
              <a:t>Error List </a:t>
            </a:r>
            <a:r>
              <a:rPr lang="en-US" sz="2200" dirty="0" smtClean="0">
                <a:latin typeface="+mn-lt"/>
              </a:rPr>
              <a:t>Window</a:t>
            </a:r>
            <a:endParaRPr lang="en-US" sz="2200" dirty="0">
              <a:latin typeface="+mn-lt"/>
            </a:endParaRPr>
          </a:p>
        </p:txBody>
      </p:sp>
      <p:sp>
        <p:nvSpPr>
          <p:cNvPr id="5" name="Content Placeholder 4"/>
          <p:cNvSpPr>
            <a:spLocks noGrp="1"/>
          </p:cNvSpPr>
          <p:nvPr>
            <p:ph sz="quarter" idx="13"/>
          </p:nvPr>
        </p:nvSpPr>
        <p:spPr>
          <a:xfrm>
            <a:off x="446314" y="4411665"/>
            <a:ext cx="3690257" cy="469658"/>
          </a:xfrm>
        </p:spPr>
        <p:txBody>
          <a:bodyPr/>
          <a:lstStyle/>
          <a:p>
            <a:pPr marL="255600">
              <a:buNone/>
            </a:pPr>
            <a:r>
              <a:rPr lang="en-US" sz="2200" b="1" dirty="0">
                <a:solidFill>
                  <a:schemeClr val="tx2"/>
                </a:solidFill>
                <a:latin typeface="+mn-lt"/>
              </a:rPr>
              <a:t>3.4</a:t>
            </a:r>
            <a:r>
              <a:rPr lang="en-US" sz="2200" b="1" dirty="0">
                <a:latin typeface="+mn-lt"/>
              </a:rPr>
              <a:t> </a:t>
            </a:r>
            <a:r>
              <a:rPr lang="en-US" sz="2200" dirty="0">
                <a:latin typeface="+mn-lt"/>
              </a:rPr>
              <a:t>Modifying Your Simple</a:t>
            </a:r>
          </a:p>
        </p:txBody>
      </p:sp>
      <p:graphicFrame>
        <p:nvGraphicFramePr>
          <p:cNvPr id="10" name="Object 9" descr="C sharp"/>
          <p:cNvGraphicFramePr>
            <a:graphicFrameLocks noChangeAspect="1"/>
          </p:cNvGraphicFramePr>
          <p:nvPr>
            <p:extLst>
              <p:ext uri="{D42A27DB-BD31-4B8C-83A1-F6EECF244321}">
                <p14:modId xmlns:p14="http://schemas.microsoft.com/office/powerpoint/2010/main" val="3331262353"/>
              </p:ext>
            </p:extLst>
          </p:nvPr>
        </p:nvGraphicFramePr>
        <p:xfrm>
          <a:off x="3826761" y="4523007"/>
          <a:ext cx="442146" cy="337033"/>
        </p:xfrm>
        <a:graphic>
          <a:graphicData uri="http://schemas.openxmlformats.org/presentationml/2006/ole">
            <mc:AlternateContent xmlns:mc="http://schemas.openxmlformats.org/markup-compatibility/2006">
              <mc:Choice xmlns:v="urn:schemas-microsoft-com:vml" Requires="v">
                <p:oleObj spid="_x0000_s2334" name="Equation" r:id="rId3" imgW="215640" imgH="164880" progId="Equation.DSMT4">
                  <p:embed/>
                </p:oleObj>
              </mc:Choice>
              <mc:Fallback>
                <p:oleObj name="Equation" r:id="rId3" imgW="215640" imgH="164880" progId="Equation.DSMT4">
                  <p:embed/>
                  <p:pic>
                    <p:nvPicPr>
                      <p:cNvPr id="0" name=""/>
                      <p:cNvPicPr/>
                      <p:nvPr/>
                    </p:nvPicPr>
                    <p:blipFill>
                      <a:blip r:embed="rId4"/>
                      <a:stretch>
                        <a:fillRect/>
                      </a:stretch>
                    </p:blipFill>
                    <p:spPr>
                      <a:xfrm>
                        <a:off x="3826761" y="4523007"/>
                        <a:ext cx="442146" cy="337033"/>
                      </a:xfrm>
                      <a:prstGeom prst="rect">
                        <a:avLst/>
                      </a:prstGeom>
                    </p:spPr>
                  </p:pic>
                </p:oleObj>
              </mc:Fallback>
            </mc:AlternateContent>
          </a:graphicData>
        </a:graphic>
      </p:graphicFrame>
      <p:sp>
        <p:nvSpPr>
          <p:cNvPr id="7" name="Content Placeholder 6"/>
          <p:cNvSpPr>
            <a:spLocks noGrp="1"/>
          </p:cNvSpPr>
          <p:nvPr>
            <p:ph sz="quarter" idx="15"/>
          </p:nvPr>
        </p:nvSpPr>
        <p:spPr>
          <a:xfrm>
            <a:off x="4200335" y="4422164"/>
            <a:ext cx="783771" cy="466955"/>
          </a:xfrm>
        </p:spPr>
        <p:txBody>
          <a:bodyPr/>
          <a:lstStyle/>
          <a:p>
            <a:pPr marL="0" indent="0">
              <a:buNone/>
            </a:pPr>
            <a:r>
              <a:rPr lang="en-US" sz="2200" dirty="0" smtClean="0">
                <a:latin typeface="+mn-lt"/>
              </a:rPr>
              <a:t>App</a:t>
            </a:r>
            <a:endParaRPr lang="en-US" sz="2200" dirty="0">
              <a:latin typeface="+mn-lt"/>
            </a:endParaRPr>
          </a:p>
        </p:txBody>
      </p:sp>
      <p:sp>
        <p:nvSpPr>
          <p:cNvPr id="8" name="Content Placeholder 7"/>
          <p:cNvSpPr>
            <a:spLocks noGrp="1"/>
          </p:cNvSpPr>
          <p:nvPr>
            <p:ph sz="quarter" idx="16"/>
          </p:nvPr>
        </p:nvSpPr>
        <p:spPr>
          <a:xfrm>
            <a:off x="457199" y="4881302"/>
            <a:ext cx="8371115" cy="982661"/>
          </a:xfrm>
        </p:spPr>
        <p:txBody>
          <a:bodyPr/>
          <a:lstStyle/>
          <a:p>
            <a:pPr marL="741600" lvl="1" indent="-284400">
              <a:buNone/>
            </a:pPr>
            <a:r>
              <a:rPr lang="en-US" sz="2200" dirty="0">
                <a:solidFill>
                  <a:schemeClr val="tx2"/>
                </a:solidFill>
                <a:latin typeface="+mn-lt"/>
              </a:rPr>
              <a:t>3.4.1</a:t>
            </a:r>
            <a:r>
              <a:rPr lang="en-US" sz="2200" dirty="0">
                <a:latin typeface="+mn-lt"/>
              </a:rPr>
              <a:t> Displaying a Single Line of Text with Multiple Statements </a:t>
            </a:r>
          </a:p>
          <a:p>
            <a:pPr marL="741600" lvl="2" indent="-284400">
              <a:buNone/>
            </a:pPr>
            <a:r>
              <a:rPr lang="en-US" sz="2200" dirty="0">
                <a:solidFill>
                  <a:schemeClr val="tx2"/>
                </a:solidFill>
                <a:latin typeface="+mn-lt"/>
              </a:rPr>
              <a:t>3.4.2</a:t>
            </a:r>
            <a:r>
              <a:rPr lang="en-US" sz="2200" dirty="0">
                <a:latin typeface="+mn-lt"/>
              </a:rPr>
              <a:t> Displaying Multiple Lines of Text with a Single </a:t>
            </a:r>
            <a:r>
              <a:rPr lang="en-US" sz="2200" dirty="0" smtClean="0">
                <a:latin typeface="+mn-lt"/>
              </a:rPr>
              <a:t>Statement</a:t>
            </a:r>
            <a:endParaRPr lang="en-US" sz="2200" dirty="0">
              <a:latin typeface="+mn-lt"/>
            </a:endParaRPr>
          </a:p>
        </p:txBody>
      </p:sp>
    </p:spTree>
    <p:extLst>
      <p:ext uri="{BB962C8B-B14F-4D97-AF65-F5344CB8AC3E}">
        <p14:creationId xmlns:p14="http://schemas.microsoft.com/office/powerpoint/2010/main" val="16477030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Error-Prevention Tip 3.4</a:t>
            </a:r>
          </a:p>
        </p:txBody>
      </p:sp>
      <p:sp>
        <p:nvSpPr>
          <p:cNvPr id="3" name="Text Placeholder 2"/>
          <p:cNvSpPr>
            <a:spLocks noGrp="1"/>
          </p:cNvSpPr>
          <p:nvPr>
            <p:ph type="body" idx="1"/>
          </p:nvPr>
        </p:nvSpPr>
        <p:spPr/>
        <p:txBody>
          <a:bodyPr/>
          <a:lstStyle/>
          <a:p>
            <a:pPr marL="0" indent="0">
              <a:buNone/>
            </a:pPr>
            <a:r>
              <a:rPr lang="en-US" sz="2400" dirty="0">
                <a:latin typeface="+mn-lt"/>
              </a:rPr>
              <a:t>When changing a file name in a Visual Studio project, always do so in Visual Studio. Changing file names outside the </a:t>
            </a:r>
            <a:r>
              <a:rPr lang="en-US" sz="2400" dirty="0" smtClean="0">
                <a:latin typeface="+mn-lt"/>
              </a:rPr>
              <a:t>I</a:t>
            </a:r>
            <a:r>
              <a:rPr lang="en-US" sz="100" dirty="0" smtClean="0">
                <a:latin typeface="+mn-lt"/>
              </a:rPr>
              <a:t> </a:t>
            </a:r>
            <a:r>
              <a:rPr lang="en-US" sz="2400" dirty="0" smtClean="0">
                <a:latin typeface="+mn-lt"/>
              </a:rPr>
              <a:t>D</a:t>
            </a:r>
            <a:r>
              <a:rPr lang="en-US" sz="100" dirty="0" smtClean="0">
                <a:latin typeface="+mn-lt"/>
              </a:rPr>
              <a:t> </a:t>
            </a:r>
            <a:r>
              <a:rPr lang="en-US" sz="2400" dirty="0" smtClean="0">
                <a:latin typeface="+mn-lt"/>
              </a:rPr>
              <a:t>E </a:t>
            </a:r>
            <a:r>
              <a:rPr lang="en-US" sz="2400" dirty="0">
                <a:latin typeface="+mn-lt"/>
              </a:rPr>
              <a:t>can break the project and prevent it from executing.</a:t>
            </a:r>
          </a:p>
        </p:txBody>
      </p:sp>
    </p:spTree>
    <p:extLst>
      <p:ext uri="{BB962C8B-B14F-4D97-AF65-F5344CB8AC3E}">
        <p14:creationId xmlns:p14="http://schemas.microsoft.com/office/powerpoint/2010/main" val="22419444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652657" cy="1097279"/>
          </a:xfrm>
        </p:spPr>
        <p:txBody>
          <a:bodyPr anchor="b"/>
          <a:lstStyle/>
          <a:p>
            <a:r>
              <a:rPr lang="en-US" dirty="0"/>
              <a:t>3.3.3 </a:t>
            </a:r>
            <a:r>
              <a:rPr lang="en-US" dirty="0" smtClean="0"/>
              <a:t>Writing </a:t>
            </a:r>
            <a:r>
              <a:rPr lang="en-US" dirty="0"/>
              <a:t>Code and Using </a:t>
            </a:r>
            <a:r>
              <a:rPr lang="en-US" dirty="0" smtClean="0"/>
              <a:t>IntelliSense </a:t>
            </a:r>
            <a:r>
              <a:rPr lang="en-US" sz="2000" b="0" dirty="0" smtClean="0"/>
              <a:t>(1 of 2)</a:t>
            </a:r>
            <a:endParaRPr lang="en-US" sz="2000" b="0" dirty="0"/>
          </a:p>
        </p:txBody>
      </p:sp>
      <p:sp>
        <p:nvSpPr>
          <p:cNvPr id="3" name="Text Placeholder 2"/>
          <p:cNvSpPr>
            <a:spLocks noGrp="1"/>
          </p:cNvSpPr>
          <p:nvPr>
            <p:ph type="body" idx="1"/>
          </p:nvPr>
        </p:nvSpPr>
        <p:spPr/>
        <p:txBody>
          <a:bodyPr/>
          <a:lstStyle/>
          <a:p>
            <a:pPr eaLnBrk="1" hangingPunct="1"/>
            <a:r>
              <a:rPr lang="en-US" altLang="en-US" sz="2400" b="1" dirty="0">
                <a:solidFill>
                  <a:schemeClr val="tx1"/>
                </a:solidFill>
                <a:latin typeface="+mn-lt"/>
                <a:ea typeface="Times New Roman" panose="02020603050405020304" pitchFamily="18" charset="0"/>
                <a:cs typeface="Calibri" panose="020F0502020204030204" pitchFamily="34" charset="0"/>
              </a:rPr>
              <a:t>IntelliSense</a:t>
            </a:r>
            <a:r>
              <a:rPr lang="en-US" altLang="en-US" sz="2400" dirty="0">
                <a:solidFill>
                  <a:schemeClr val="tx1"/>
                </a:solidFill>
                <a:latin typeface="+mn-lt"/>
                <a:ea typeface="Times New Roman" panose="02020603050405020304" pitchFamily="18" charset="0"/>
                <a:cs typeface="Calibri" panose="020F0502020204030204" pitchFamily="34" charset="0"/>
              </a:rPr>
              <a:t> lists a class’s </a:t>
            </a:r>
            <a:r>
              <a:rPr lang="en-US" altLang="en-US" sz="2400" b="1" dirty="0">
                <a:solidFill>
                  <a:schemeClr val="tx1"/>
                </a:solidFill>
                <a:latin typeface="+mn-lt"/>
                <a:ea typeface="Times New Roman" panose="02020603050405020304" pitchFamily="18" charset="0"/>
                <a:cs typeface="Calibri" panose="020F0502020204030204" pitchFamily="34" charset="0"/>
              </a:rPr>
              <a:t>members</a:t>
            </a:r>
            <a:r>
              <a:rPr lang="en-US" altLang="en-US" sz="2400" dirty="0">
                <a:solidFill>
                  <a:schemeClr val="tx1"/>
                </a:solidFill>
                <a:latin typeface="+mn-lt"/>
                <a:ea typeface="Times New Roman" panose="02020603050405020304" pitchFamily="18" charset="0"/>
                <a:cs typeface="Calibri" panose="020F0502020204030204" pitchFamily="34" charset="0"/>
              </a:rPr>
              <a:t>, which include method names.</a:t>
            </a:r>
          </a:p>
          <a:p>
            <a:pPr eaLnBrk="1" hangingPunct="1"/>
            <a:r>
              <a:rPr lang="en-US" altLang="en-US" sz="2400" dirty="0">
                <a:solidFill>
                  <a:schemeClr val="tx1"/>
                </a:solidFill>
                <a:latin typeface="+mn-lt"/>
                <a:ea typeface="Times New Roman" panose="02020603050405020304" pitchFamily="18" charset="0"/>
                <a:cs typeface="Calibri" panose="020F0502020204030204" pitchFamily="34" charset="0"/>
              </a:rPr>
              <a:t>As you type, </a:t>
            </a:r>
            <a:r>
              <a:rPr lang="en-US" altLang="en-US" sz="2400" b="1" dirty="0">
                <a:solidFill>
                  <a:schemeClr val="tx1"/>
                </a:solidFill>
                <a:latin typeface="+mn-lt"/>
                <a:ea typeface="Times New Roman" panose="02020603050405020304" pitchFamily="18" charset="0"/>
                <a:cs typeface="Calibri" panose="020F0502020204030204" pitchFamily="34" charset="0"/>
              </a:rPr>
              <a:t>IntelliSense</a:t>
            </a:r>
            <a:r>
              <a:rPr lang="en-US" altLang="en-US" sz="2400" dirty="0">
                <a:solidFill>
                  <a:schemeClr val="tx1"/>
                </a:solidFill>
                <a:latin typeface="+mn-lt"/>
                <a:ea typeface="Times New Roman" panose="02020603050405020304" pitchFamily="18" charset="0"/>
                <a:cs typeface="Calibri" panose="020F0502020204030204" pitchFamily="34" charset="0"/>
              </a:rPr>
              <a:t> lists various items that start with or contain the letters you’ve typed so far</a:t>
            </a:r>
            <a:r>
              <a:rPr lang="en-US" altLang="en-US" sz="2400" dirty="0" smtClean="0">
                <a:solidFill>
                  <a:schemeClr val="tx1"/>
                </a:solidFill>
                <a:latin typeface="+mn-lt"/>
                <a:ea typeface="Times New Roman" panose="02020603050405020304" pitchFamily="18" charset="0"/>
                <a:cs typeface="Calibri" panose="020F0502020204030204" pitchFamily="34" charset="0"/>
              </a:rPr>
              <a:t>.</a:t>
            </a:r>
            <a:endParaRPr lang="en-US" altLang="en-US" sz="2400" dirty="0">
              <a:solidFill>
                <a:schemeClr val="tx1"/>
              </a:solidFill>
              <a:latin typeface="+mn-lt"/>
              <a:ea typeface="Times New Roman" panose="02020603050405020304" pitchFamily="18" charset="0"/>
              <a:cs typeface="Calibri" panose="020F0502020204030204" pitchFamily="34" charset="0"/>
            </a:endParaRPr>
          </a:p>
          <a:p>
            <a:pPr eaLnBrk="1" hangingPunct="1"/>
            <a:r>
              <a:rPr lang="en-US" altLang="en-US" sz="2400" b="1" dirty="0">
                <a:solidFill>
                  <a:schemeClr val="tx1"/>
                </a:solidFill>
                <a:latin typeface="+mn-lt"/>
                <a:ea typeface="Times New Roman" panose="02020603050405020304" pitchFamily="18" charset="0"/>
                <a:cs typeface="Calibri" panose="020F0502020204030204" pitchFamily="34" charset="0"/>
              </a:rPr>
              <a:t>IntelliSense</a:t>
            </a:r>
            <a:r>
              <a:rPr lang="en-US" altLang="en-US" sz="2400" dirty="0">
                <a:solidFill>
                  <a:schemeClr val="tx1"/>
                </a:solidFill>
                <a:latin typeface="+mn-lt"/>
                <a:ea typeface="Times New Roman" panose="02020603050405020304" pitchFamily="18" charset="0"/>
                <a:cs typeface="Calibri" panose="020F0502020204030204" pitchFamily="34" charset="0"/>
              </a:rPr>
              <a:t> also displays a tool tip containing a description of the first matching </a:t>
            </a:r>
            <a:r>
              <a:rPr lang="en-US" altLang="en-US" sz="2400" dirty="0" smtClean="0">
                <a:solidFill>
                  <a:schemeClr val="tx1"/>
                </a:solidFill>
                <a:latin typeface="+mn-lt"/>
                <a:ea typeface="Times New Roman" panose="02020603050405020304" pitchFamily="18" charset="0"/>
                <a:cs typeface="Calibri" panose="020F0502020204030204" pitchFamily="34" charset="0"/>
              </a:rPr>
              <a:t>item.</a:t>
            </a:r>
            <a:endParaRPr lang="en-US" altLang="en-US" sz="2400" dirty="0">
              <a:solidFill>
                <a:schemeClr val="tx1"/>
              </a:solidFill>
              <a:latin typeface="+mn-lt"/>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31745576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761514" cy="1097279"/>
          </a:xfrm>
        </p:spPr>
        <p:txBody>
          <a:bodyPr anchor="b"/>
          <a:lstStyle/>
          <a:p>
            <a:r>
              <a:rPr lang="en-US" dirty="0" smtClean="0"/>
              <a:t>3.3.3 Writing </a:t>
            </a:r>
            <a:r>
              <a:rPr lang="en-US" dirty="0"/>
              <a:t>Code and Using </a:t>
            </a:r>
            <a:r>
              <a:rPr lang="en-US" dirty="0" smtClean="0"/>
              <a:t>IntelliSense </a:t>
            </a:r>
            <a:r>
              <a:rPr lang="en-US" sz="2000" b="0" dirty="0" smtClean="0"/>
              <a:t>(2 </a:t>
            </a:r>
            <a:r>
              <a:rPr lang="en-US" sz="2000" b="0" dirty="0"/>
              <a:t>of 2)</a:t>
            </a:r>
            <a:endParaRPr lang="en-US" sz="2000" dirty="0"/>
          </a:p>
        </p:txBody>
      </p:sp>
      <p:sp>
        <p:nvSpPr>
          <p:cNvPr id="3" name="Text Placeholder 2"/>
          <p:cNvSpPr>
            <a:spLocks noGrp="1"/>
          </p:cNvSpPr>
          <p:nvPr>
            <p:ph type="body" idx="1"/>
          </p:nvPr>
        </p:nvSpPr>
        <p:spPr/>
        <p:txBody>
          <a:bodyPr/>
          <a:lstStyle/>
          <a:p>
            <a:pPr eaLnBrk="1" hangingPunct="1"/>
            <a:r>
              <a:rPr lang="en-US" altLang="en-US" sz="2400" dirty="0">
                <a:latin typeface="+mn-lt"/>
                <a:ea typeface="Times New Roman" panose="02020603050405020304" pitchFamily="18" charset="0"/>
                <a:cs typeface="Calibri" panose="020F0502020204030204" pitchFamily="34" charset="0"/>
              </a:rPr>
              <a:t>You can either type the complete member name, double click the member name in the member list or press the </a:t>
            </a:r>
            <a:r>
              <a:rPr lang="en-US" altLang="en-US" sz="2400" b="1" dirty="0">
                <a:latin typeface="+mn-lt"/>
                <a:ea typeface="Times New Roman" panose="02020603050405020304" pitchFamily="18" charset="0"/>
                <a:cs typeface="Calibri" panose="020F0502020204030204" pitchFamily="34" charset="0"/>
              </a:rPr>
              <a:t>Tab</a:t>
            </a:r>
            <a:r>
              <a:rPr lang="en-US" altLang="en-US" sz="2400" dirty="0">
                <a:latin typeface="+mn-lt"/>
                <a:ea typeface="Times New Roman" panose="02020603050405020304" pitchFamily="18" charset="0"/>
                <a:cs typeface="Calibri" panose="020F0502020204030204" pitchFamily="34" charset="0"/>
              </a:rPr>
              <a:t> key to complete the name.</a:t>
            </a:r>
          </a:p>
          <a:p>
            <a:pPr eaLnBrk="1" hangingPunct="1"/>
            <a:r>
              <a:rPr lang="en-US" altLang="en-US" sz="2400" dirty="0">
                <a:latin typeface="+mn-lt"/>
                <a:ea typeface="Times New Roman" panose="02020603050405020304" pitchFamily="18" charset="0"/>
                <a:cs typeface="Calibri" panose="020F0502020204030204" pitchFamily="34" charset="0"/>
              </a:rPr>
              <a:t>While the </a:t>
            </a:r>
            <a:r>
              <a:rPr lang="en-US" altLang="en-US" sz="2400" b="1" dirty="0">
                <a:latin typeface="+mn-lt"/>
                <a:ea typeface="Times New Roman" panose="02020603050405020304" pitchFamily="18" charset="0"/>
                <a:cs typeface="Calibri" panose="020F0502020204030204" pitchFamily="34" charset="0"/>
              </a:rPr>
              <a:t>IntelliSense</a:t>
            </a:r>
            <a:r>
              <a:rPr lang="en-US" altLang="en-US" sz="2400" dirty="0">
                <a:latin typeface="+mn-lt"/>
                <a:ea typeface="Times New Roman" panose="02020603050405020304" pitchFamily="18" charset="0"/>
                <a:cs typeface="Calibri" panose="020F0502020204030204" pitchFamily="34" charset="0"/>
              </a:rPr>
              <a:t> window is displayed pressing the </a:t>
            </a:r>
            <a:r>
              <a:rPr lang="en-US" altLang="en-US" sz="2400" b="1" dirty="0">
                <a:latin typeface="+mn-lt"/>
                <a:ea typeface="Times New Roman" panose="02020603050405020304" pitchFamily="18" charset="0"/>
                <a:cs typeface="Calibri" panose="020F0502020204030204" pitchFamily="34" charset="0"/>
              </a:rPr>
              <a:t>Ctrl</a:t>
            </a:r>
            <a:r>
              <a:rPr lang="en-US" altLang="en-US" sz="2400" dirty="0">
                <a:latin typeface="+mn-lt"/>
                <a:ea typeface="Times New Roman" panose="02020603050405020304" pitchFamily="18" charset="0"/>
                <a:cs typeface="Calibri" panose="020F0502020204030204" pitchFamily="34" charset="0"/>
              </a:rPr>
              <a:t> key makes the window transparent so you can see the code behind the window</a:t>
            </a:r>
            <a:r>
              <a:rPr lang="en-US" altLang="en-US" sz="2400" dirty="0" smtClean="0">
                <a:latin typeface="+mn-lt"/>
                <a:ea typeface="Times New Roman" panose="02020603050405020304" pitchFamily="18" charset="0"/>
                <a:cs typeface="Calibri" panose="020F0502020204030204" pitchFamily="34" charset="0"/>
              </a:rPr>
              <a:t>.</a:t>
            </a:r>
            <a:endParaRPr lang="en-US" altLang="en-US" sz="2400" dirty="0">
              <a:latin typeface="+mn-lt"/>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14019041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3.5 I</a:t>
            </a:r>
            <a:r>
              <a:rPr lang="en-US" dirty="0" smtClean="0"/>
              <a:t>ntelliSense </a:t>
            </a:r>
            <a:r>
              <a:rPr lang="en-US" dirty="0"/>
              <a:t>Window as You Type </a:t>
            </a:r>
            <a:r>
              <a:rPr lang="en-US" dirty="0" smtClean="0"/>
              <a:t>“Con”</a:t>
            </a:r>
            <a:endParaRPr lang="en-US" dirty="0"/>
          </a:p>
        </p:txBody>
      </p:sp>
      <p:pic>
        <p:nvPicPr>
          <p:cNvPr id="4" name="Picture 3" descr="The intellisense window. The welcome 1- Microsoft visual studio window shows the program, dot, c s editor window. Below the editor window, three drop down lists namely welcome 1, welcome 1, main, left parenthesis, right parenthesis, are shown. The left pane displays the following code. Line 1: forward slash, forward slash, fig. 3.1, colon, welcome 1, dot, cs. Line 2: forward slash, forward slash, text, period, displaying a pp, period. Line 3: using system, semicolon. Line 4: blank. Line 5: class welcome 1. Line 6: left brace. Line 7: forward slash, forward slash, main method begins execution of c, hash, app. Line 8, static void main, left parenthesis, right parenthesis. Line 9, indented once: left brace. On line 10, indented twice, the partially typed name, con, is entered. When it is typed, the intellisense window opens and displays a list of names. Console, the closest match of the typed name, is highlighted. The tool tip shown beside the window describes the highlighted item as follows. The class, dot, system, dot, console represents the standard input, output, and error streams for console applications. This class cannot be installed. In the solution explorer, welcome 1 is selec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6071" y="1608706"/>
            <a:ext cx="6931856" cy="4379669"/>
          </a:xfrm>
          <a:prstGeom prst="rect">
            <a:avLst/>
          </a:prstGeom>
        </p:spPr>
      </p:pic>
    </p:spTree>
    <p:extLst>
      <p:ext uri="{BB962C8B-B14F-4D97-AF65-F5344CB8AC3E}">
        <p14:creationId xmlns:p14="http://schemas.microsoft.com/office/powerpoint/2010/main" val="26835199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3.6 IntelliSense Window</a:t>
            </a:r>
          </a:p>
        </p:txBody>
      </p:sp>
      <p:pic>
        <p:nvPicPr>
          <p:cNvPr id="4" name="Picture 3" descr="In the editor, line 10 displays the following code, indented twice: console, period, write. Note: write is a partially typed and highlighted member, which opens the intellisense window. The tool tip shown beside write describes the highlighted member as follows: void console, period, write, left parenthesis, string format, comma, object a r g 0, right parenthesis, left parenthesis, + 17 overloads, right parenthesis. It writes the text representation of the specified object to the standard output stream using the specified format informati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565" y="1611664"/>
            <a:ext cx="8140869" cy="4347974"/>
          </a:xfrm>
          <a:prstGeom prst="rect">
            <a:avLst/>
          </a:prstGeom>
        </p:spPr>
      </p:pic>
    </p:spTree>
    <p:extLst>
      <p:ext uri="{BB962C8B-B14F-4D97-AF65-F5344CB8AC3E}">
        <p14:creationId xmlns:p14="http://schemas.microsoft.com/office/powerpoint/2010/main" val="29581340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3.3.3 Writing </a:t>
            </a:r>
            <a:r>
              <a:rPr lang="en-US" dirty="0"/>
              <a:t>Code and Using IntelliSense</a:t>
            </a:r>
          </a:p>
        </p:txBody>
      </p:sp>
      <p:sp>
        <p:nvSpPr>
          <p:cNvPr id="3" name="Text Placeholder 2"/>
          <p:cNvSpPr>
            <a:spLocks noGrp="1"/>
          </p:cNvSpPr>
          <p:nvPr>
            <p:ph type="body" idx="1"/>
          </p:nvPr>
        </p:nvSpPr>
        <p:spPr/>
        <p:txBody>
          <a:bodyPr/>
          <a:lstStyle/>
          <a:p>
            <a:pPr eaLnBrk="1" hangingPunct="1">
              <a:defRPr/>
            </a:pPr>
            <a:r>
              <a:rPr lang="en-US" sz="2400" dirty="0">
                <a:solidFill>
                  <a:schemeClr val="tx1"/>
                </a:solidFill>
                <a:latin typeface="+mn-lt"/>
                <a:ea typeface="Times New Roman" pitchFamily="18" charset="0"/>
                <a:cs typeface="Calibri" panose="020F0502020204030204" pitchFamily="34" charset="0"/>
              </a:rPr>
              <a:t>When you type the open parenthesis character, </a:t>
            </a:r>
            <a:r>
              <a:rPr lang="en-US" sz="2400" dirty="0">
                <a:solidFill>
                  <a:schemeClr val="tx1"/>
                </a:solidFill>
                <a:latin typeface="+mn-lt"/>
                <a:ea typeface="Times New Roman" pitchFamily="18" charset="0"/>
                <a:cs typeface="Lucida Console" pitchFamily="49" charset="0"/>
              </a:rPr>
              <a:t>(</a:t>
            </a:r>
            <a:r>
              <a:rPr lang="en-US" sz="2400" dirty="0">
                <a:solidFill>
                  <a:schemeClr val="tx1"/>
                </a:solidFill>
                <a:latin typeface="+mn-lt"/>
                <a:ea typeface="Times New Roman" pitchFamily="18" charset="0"/>
                <a:cs typeface="Calibri" panose="020F0502020204030204" pitchFamily="34" charset="0"/>
              </a:rPr>
              <a:t>, after a method name, the </a:t>
            </a:r>
            <a:r>
              <a:rPr lang="en-US" sz="2400" b="1" dirty="0">
                <a:solidFill>
                  <a:schemeClr val="tx1"/>
                </a:solidFill>
                <a:latin typeface="+mn-lt"/>
                <a:ea typeface="Times New Roman" pitchFamily="18" charset="0"/>
                <a:cs typeface="Calibri" panose="020F0502020204030204" pitchFamily="34" charset="0"/>
              </a:rPr>
              <a:t>Parameter Info</a:t>
            </a:r>
            <a:r>
              <a:rPr lang="en-US" sz="2400" dirty="0">
                <a:solidFill>
                  <a:schemeClr val="tx1"/>
                </a:solidFill>
                <a:latin typeface="+mn-lt"/>
                <a:ea typeface="Times New Roman" pitchFamily="18" charset="0"/>
                <a:cs typeface="Calibri" panose="020F0502020204030204" pitchFamily="34" charset="0"/>
              </a:rPr>
              <a:t> window is displayed (</a:t>
            </a:r>
            <a:r>
              <a:rPr lang="en-US" sz="2400" dirty="0" smtClean="0">
                <a:solidFill>
                  <a:schemeClr val="tx1"/>
                </a:solidFill>
                <a:latin typeface="+mn-lt"/>
                <a:ea typeface="Times New Roman" pitchFamily="18" charset="0"/>
                <a:cs typeface="Calibri" panose="020F0502020204030204" pitchFamily="34" charset="0"/>
              </a:rPr>
              <a:t>Figure</a:t>
            </a:r>
            <a:r>
              <a:rPr lang="en-US" sz="2400" dirty="0">
                <a:solidFill>
                  <a:schemeClr val="tx1"/>
                </a:solidFill>
                <a:latin typeface="+mn-lt"/>
                <a:ea typeface="Times New Roman" pitchFamily="18" charset="0"/>
                <a:cs typeface="Calibri" panose="020F0502020204030204" pitchFamily="34" charset="0"/>
              </a:rPr>
              <a:t> 3.7).</a:t>
            </a:r>
          </a:p>
          <a:p>
            <a:pPr eaLnBrk="1" hangingPunct="1">
              <a:defRPr/>
            </a:pPr>
            <a:r>
              <a:rPr lang="en-US" sz="2400" dirty="0">
                <a:solidFill>
                  <a:schemeClr val="tx1"/>
                </a:solidFill>
                <a:latin typeface="+mn-lt"/>
                <a:ea typeface="Times New Roman" pitchFamily="18" charset="0"/>
                <a:cs typeface="Calibri" panose="020F0502020204030204" pitchFamily="34" charset="0"/>
              </a:rPr>
              <a:t>This window contains information about the method’s parameters</a:t>
            </a:r>
            <a:r>
              <a:rPr lang="en-US" sz="2400" dirty="0" smtClean="0">
                <a:solidFill>
                  <a:schemeClr val="tx1"/>
                </a:solidFill>
                <a:latin typeface="+mn-lt"/>
                <a:ea typeface="Times New Roman" pitchFamily="18" charset="0"/>
                <a:cs typeface="Calibri" panose="020F0502020204030204" pitchFamily="34" charset="0"/>
              </a:rPr>
              <a:t>.</a:t>
            </a:r>
            <a:endParaRPr lang="en-US" sz="2400" dirty="0">
              <a:solidFill>
                <a:schemeClr val="tx1"/>
              </a:solidFill>
              <a:latin typeface="+mn-lt"/>
              <a:ea typeface="Times New Roman" pitchFamily="18" charset="0"/>
              <a:cs typeface="Calibri" panose="020F0502020204030204" pitchFamily="34" charset="0"/>
            </a:endParaRPr>
          </a:p>
          <a:p>
            <a:pPr eaLnBrk="1" hangingPunct="1">
              <a:defRPr/>
            </a:pPr>
            <a:r>
              <a:rPr lang="en-US" altLang="ja-JP" sz="2400" dirty="0">
                <a:solidFill>
                  <a:schemeClr val="tx1"/>
                </a:solidFill>
                <a:latin typeface="+mn-lt"/>
                <a:ea typeface="MS Mincho" pitchFamily="49" charset="-128"/>
                <a:cs typeface="Calibri" panose="020F0502020204030204" pitchFamily="34" charset="0"/>
              </a:rPr>
              <a:t>Up and down arrows allow you to scroll through overloaded versions of the method</a:t>
            </a:r>
            <a:r>
              <a:rPr lang="en-US" altLang="ja-JP" sz="2400" dirty="0" smtClean="0">
                <a:solidFill>
                  <a:schemeClr val="tx1"/>
                </a:solidFill>
                <a:latin typeface="+mn-lt"/>
                <a:ea typeface="MS Mincho" pitchFamily="49" charset="-128"/>
                <a:cs typeface="Calibri" panose="020F0502020204030204" pitchFamily="34" charset="0"/>
              </a:rPr>
              <a:t>.</a:t>
            </a:r>
            <a:endParaRPr lang="en-US" sz="2400" dirty="0">
              <a:solidFill>
                <a:schemeClr val="tx1"/>
              </a:solidFill>
              <a:latin typeface="+mn-lt"/>
              <a:ea typeface="Times New Roman" pitchFamily="18" charset="0"/>
              <a:cs typeface="Calibri" panose="020F0502020204030204" pitchFamily="34" charset="0"/>
            </a:endParaRPr>
          </a:p>
        </p:txBody>
      </p:sp>
    </p:spTree>
    <p:extLst>
      <p:ext uri="{BB962C8B-B14F-4D97-AF65-F5344CB8AC3E}">
        <p14:creationId xmlns:p14="http://schemas.microsoft.com/office/powerpoint/2010/main" val="6941890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3.7 Parameter Info Window</a:t>
            </a:r>
          </a:p>
        </p:txBody>
      </p:sp>
      <p:pic>
        <p:nvPicPr>
          <p:cNvPr id="4" name="Picture 3" descr="The parameter info window. On line 10 in the editor window, a left parenthesis is entered after console, period, write line. The parameter window opens. It contains an up and down arrow to scroll through 1 of 19 options. The window reads as follows: void console, period, write line, left parenthesis, right parenthesis. Writes the current line terminator to the standard output stream."/>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733" y="1705822"/>
            <a:ext cx="7860535" cy="3682842"/>
          </a:xfrm>
          <a:prstGeom prst="rect">
            <a:avLst/>
          </a:prstGeom>
        </p:spPr>
      </p:pic>
    </p:spTree>
    <p:extLst>
      <p:ext uri="{BB962C8B-B14F-4D97-AF65-F5344CB8AC3E}">
        <p14:creationId xmlns:p14="http://schemas.microsoft.com/office/powerpoint/2010/main" val="18692084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3.3.4 Compiling </a:t>
            </a:r>
            <a:r>
              <a:rPr lang="en-US" dirty="0"/>
              <a:t>and Running the App</a:t>
            </a:r>
          </a:p>
        </p:txBody>
      </p:sp>
      <p:sp>
        <p:nvSpPr>
          <p:cNvPr id="3" name="Text Placeholder 2"/>
          <p:cNvSpPr>
            <a:spLocks noGrp="1"/>
          </p:cNvSpPr>
          <p:nvPr>
            <p:ph type="body" idx="1"/>
          </p:nvPr>
        </p:nvSpPr>
        <p:spPr/>
        <p:txBody>
          <a:bodyPr/>
          <a:lstStyle/>
          <a:p>
            <a:pPr eaLnBrk="1" hangingPunct="1"/>
            <a:r>
              <a:rPr lang="en-US" altLang="en-US" sz="2400" dirty="0">
                <a:latin typeface="+mn-lt"/>
                <a:ea typeface="Times New Roman" panose="02020603050405020304" pitchFamily="18" charset="0"/>
                <a:cs typeface="Calibri" panose="020F0502020204030204" pitchFamily="34" charset="0"/>
              </a:rPr>
              <a:t>To compile the app, select </a:t>
            </a:r>
            <a:r>
              <a:rPr lang="en-US" altLang="en-US" sz="2400" b="1" dirty="0">
                <a:latin typeface="+mn-lt"/>
                <a:ea typeface="Times New Roman" panose="02020603050405020304" pitchFamily="18" charset="0"/>
                <a:cs typeface="Calibri" panose="020F0502020204030204" pitchFamily="34" charset="0"/>
              </a:rPr>
              <a:t>Build </a:t>
            </a:r>
            <a:r>
              <a:rPr lang="en-US" altLang="en-US" sz="2400" b="1" dirty="0" smtClean="0">
                <a:latin typeface="+mn-lt"/>
                <a:ea typeface="Times New Roman" panose="02020603050405020304" pitchFamily="18" charset="0"/>
                <a:cs typeface="Calibri" panose="020F0502020204030204" pitchFamily="34" charset="0"/>
              </a:rPr>
              <a:t>→ </a:t>
            </a:r>
            <a:r>
              <a:rPr lang="en-US" altLang="en-US" sz="2400" b="1" dirty="0">
                <a:latin typeface="+mn-lt"/>
                <a:ea typeface="Times New Roman" panose="02020603050405020304" pitchFamily="18" charset="0"/>
                <a:cs typeface="Calibri" panose="020F0502020204030204" pitchFamily="34" charset="0"/>
              </a:rPr>
              <a:t>Build Solution</a:t>
            </a:r>
            <a:r>
              <a:rPr lang="en-US" altLang="en-US" sz="2400" dirty="0" smtClean="0">
                <a:latin typeface="+mn-lt"/>
                <a:ea typeface="Times New Roman" panose="02020603050405020304" pitchFamily="18" charset="0"/>
                <a:cs typeface="Calibri" panose="020F0502020204030204" pitchFamily="34" charset="0"/>
              </a:rPr>
              <a:t>.</a:t>
            </a:r>
            <a:endParaRPr lang="en-US" altLang="en-US" sz="2400" dirty="0">
              <a:latin typeface="+mn-lt"/>
              <a:ea typeface="Times New Roman" panose="02020603050405020304" pitchFamily="18" charset="0"/>
              <a:cs typeface="Calibri" panose="020F0502020204030204" pitchFamily="34" charset="0"/>
            </a:endParaRPr>
          </a:p>
          <a:p>
            <a:pPr lvl="1" eaLnBrk="1" hangingPunct="1"/>
            <a:r>
              <a:rPr lang="en-US" altLang="en-US" sz="2400" dirty="0">
                <a:latin typeface="+mn-lt"/>
                <a:ea typeface="Times New Roman" panose="02020603050405020304" pitchFamily="18" charset="0"/>
                <a:cs typeface="Calibri" panose="020F0502020204030204" pitchFamily="34" charset="0"/>
              </a:rPr>
              <a:t>This invokes the </a:t>
            </a:r>
            <a:r>
              <a:rPr lang="en-US" altLang="en-US" sz="2400" dirty="0">
                <a:latin typeface="Consolas" panose="020B0609020204030204" pitchFamily="49" charset="0"/>
                <a:ea typeface="Times New Roman" panose="02020603050405020304" pitchFamily="18" charset="0"/>
                <a:cs typeface="Consolas" panose="020B0609020204030204" pitchFamily="49" charset="0"/>
              </a:rPr>
              <a:t>Main</a:t>
            </a:r>
            <a:r>
              <a:rPr lang="en-US" altLang="en-US" sz="2400" dirty="0">
                <a:latin typeface="+mn-lt"/>
                <a:ea typeface="Times New Roman" panose="02020603050405020304" pitchFamily="18" charset="0"/>
                <a:cs typeface="Calibri" panose="020F0502020204030204" pitchFamily="34" charset="0"/>
              </a:rPr>
              <a:t> method.</a:t>
            </a:r>
          </a:p>
          <a:p>
            <a:pPr eaLnBrk="1" hangingPunct="1"/>
            <a:r>
              <a:rPr lang="en-US" altLang="en-US" sz="2400" dirty="0">
                <a:latin typeface="+mn-lt"/>
                <a:ea typeface="Times New Roman" panose="02020603050405020304" pitchFamily="18" charset="0"/>
                <a:cs typeface="Calibri" panose="020F0502020204030204" pitchFamily="34" charset="0"/>
              </a:rPr>
              <a:t>Figure 3.8 shows the results of executing this app, displayed in a console </a:t>
            </a:r>
            <a:r>
              <a:rPr lang="en-US" altLang="en-US" sz="2400" b="1" dirty="0">
                <a:latin typeface="+mn-lt"/>
                <a:ea typeface="Times New Roman" panose="02020603050405020304" pitchFamily="18" charset="0"/>
                <a:cs typeface="Calibri" panose="020F0502020204030204" pitchFamily="34" charset="0"/>
              </a:rPr>
              <a:t>(Command Prompt)</a:t>
            </a:r>
            <a:r>
              <a:rPr lang="en-US" altLang="en-US" sz="2400" dirty="0">
                <a:latin typeface="+mn-lt"/>
                <a:ea typeface="Times New Roman" panose="02020603050405020304" pitchFamily="18" charset="0"/>
                <a:cs typeface="Calibri" panose="020F0502020204030204" pitchFamily="34" charset="0"/>
              </a:rPr>
              <a:t> window</a:t>
            </a:r>
            <a:r>
              <a:rPr lang="en-US" altLang="en-US" sz="2400" dirty="0" smtClean="0">
                <a:latin typeface="+mn-lt"/>
                <a:ea typeface="Times New Roman" panose="02020603050405020304" pitchFamily="18" charset="0"/>
                <a:cs typeface="Calibri" panose="020F0502020204030204" pitchFamily="34" charset="0"/>
              </a:rPr>
              <a:t>.</a:t>
            </a:r>
            <a:endParaRPr lang="en-US" altLang="en-US" sz="2400" dirty="0">
              <a:latin typeface="+mn-lt"/>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18299418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3.8 Executing the App Shown in Figure 3.1</a:t>
            </a:r>
          </a:p>
        </p:txBody>
      </p:sp>
      <p:pic>
        <p:nvPicPr>
          <p:cNvPr id="4" name="Picture 3" descr="A windows command prompt window reads as follows. Line 1: welcome to c, hash, programming, exclamation point. Line 2: Press any key to continue, period, period, perio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510" y="2227112"/>
            <a:ext cx="7984980" cy="1160048"/>
          </a:xfrm>
          <a:prstGeom prst="rect">
            <a:avLst/>
          </a:prstGeom>
        </p:spPr>
      </p:pic>
    </p:spTree>
    <p:extLst>
      <p:ext uri="{BB962C8B-B14F-4D97-AF65-F5344CB8AC3E}">
        <p14:creationId xmlns:p14="http://schemas.microsoft.com/office/powerpoint/2010/main" val="23562298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3.3.5 Errors</a:t>
            </a:r>
            <a:r>
              <a:rPr lang="en-US" dirty="0"/>
              <a:t>, Error Messages and the Error List Window</a:t>
            </a:r>
          </a:p>
        </p:txBody>
      </p:sp>
      <p:sp>
        <p:nvSpPr>
          <p:cNvPr id="3" name="Text Placeholder 2"/>
          <p:cNvSpPr>
            <a:spLocks noGrp="1"/>
          </p:cNvSpPr>
          <p:nvPr>
            <p:ph type="body" idx="1"/>
          </p:nvPr>
        </p:nvSpPr>
        <p:spPr/>
        <p:txBody>
          <a:bodyPr/>
          <a:lstStyle/>
          <a:p>
            <a:pPr eaLnBrk="1" hangingPunct="1"/>
            <a:r>
              <a:rPr lang="en-US" altLang="en-US" sz="2400" dirty="0">
                <a:solidFill>
                  <a:schemeClr val="tx1"/>
                </a:solidFill>
                <a:latin typeface="+mn-lt"/>
                <a:ea typeface="Times New Roman" panose="02020603050405020304" pitchFamily="18" charset="0"/>
                <a:cs typeface="Calibri" panose="020F0502020204030204" pitchFamily="34" charset="0"/>
              </a:rPr>
              <a:t>As you type code, the </a:t>
            </a:r>
            <a:r>
              <a:rPr lang="en-US" altLang="en-US" sz="2400" dirty="0" smtClean="0">
                <a:solidFill>
                  <a:schemeClr val="tx1"/>
                </a:solidFill>
                <a:latin typeface="+mn-lt"/>
                <a:ea typeface="Times New Roman" panose="02020603050405020304" pitchFamily="18" charset="0"/>
                <a:cs typeface="Calibri" panose="020F0502020204030204" pitchFamily="34" charset="0"/>
              </a:rPr>
              <a:t>I</a:t>
            </a:r>
            <a:r>
              <a:rPr lang="en-US" altLang="en-US" sz="100" dirty="0" smtClean="0">
                <a:solidFill>
                  <a:schemeClr val="tx1"/>
                </a:solidFill>
                <a:latin typeface="+mn-lt"/>
                <a:ea typeface="Times New Roman" panose="02020603050405020304" pitchFamily="18" charset="0"/>
                <a:cs typeface="Calibri" panose="020F0502020204030204" pitchFamily="34" charset="0"/>
              </a:rPr>
              <a:t> </a:t>
            </a:r>
            <a:r>
              <a:rPr lang="en-US" altLang="en-US" sz="2400" dirty="0" smtClean="0">
                <a:solidFill>
                  <a:schemeClr val="tx1"/>
                </a:solidFill>
                <a:latin typeface="+mn-lt"/>
                <a:ea typeface="Times New Roman" panose="02020603050405020304" pitchFamily="18" charset="0"/>
                <a:cs typeface="Calibri" panose="020F0502020204030204" pitchFamily="34" charset="0"/>
              </a:rPr>
              <a:t>D</a:t>
            </a:r>
            <a:r>
              <a:rPr lang="en-US" altLang="en-US" sz="100" dirty="0" smtClean="0">
                <a:solidFill>
                  <a:schemeClr val="tx1"/>
                </a:solidFill>
                <a:latin typeface="+mn-lt"/>
                <a:ea typeface="Times New Roman" panose="02020603050405020304" pitchFamily="18" charset="0"/>
                <a:cs typeface="Calibri" panose="020F0502020204030204" pitchFamily="34" charset="0"/>
              </a:rPr>
              <a:t> </a:t>
            </a:r>
            <a:r>
              <a:rPr lang="en-US" altLang="en-US" sz="2400" dirty="0" smtClean="0">
                <a:solidFill>
                  <a:schemeClr val="tx1"/>
                </a:solidFill>
                <a:latin typeface="+mn-lt"/>
                <a:ea typeface="Times New Roman" panose="02020603050405020304" pitchFamily="18" charset="0"/>
                <a:cs typeface="Calibri" panose="020F0502020204030204" pitchFamily="34" charset="0"/>
              </a:rPr>
              <a:t>E </a:t>
            </a:r>
            <a:r>
              <a:rPr lang="en-US" altLang="en-US" sz="2400" dirty="0">
                <a:solidFill>
                  <a:schemeClr val="tx1"/>
                </a:solidFill>
                <a:latin typeface="+mn-lt"/>
                <a:ea typeface="Times New Roman" panose="02020603050405020304" pitchFamily="18" charset="0"/>
                <a:cs typeface="Calibri" panose="020F0502020204030204" pitchFamily="34" charset="0"/>
              </a:rPr>
              <a:t>responds either by applying syntax-color highlighting or by generating a </a:t>
            </a:r>
            <a:r>
              <a:rPr lang="en-US" altLang="en-US" sz="2400" b="1" dirty="0">
                <a:solidFill>
                  <a:schemeClr val="tx1"/>
                </a:solidFill>
                <a:latin typeface="+mn-lt"/>
                <a:ea typeface="Times New Roman" panose="02020603050405020304" pitchFamily="18" charset="0"/>
                <a:cs typeface="Calibri" panose="020F0502020204030204" pitchFamily="34" charset="0"/>
              </a:rPr>
              <a:t>syntax error</a:t>
            </a:r>
            <a:r>
              <a:rPr lang="en-US" altLang="en-US" sz="2400" dirty="0" smtClean="0">
                <a:solidFill>
                  <a:schemeClr val="tx1"/>
                </a:solidFill>
                <a:latin typeface="+mn-lt"/>
                <a:ea typeface="Times New Roman" panose="02020603050405020304" pitchFamily="18" charset="0"/>
                <a:cs typeface="Calibri" panose="020F0502020204030204" pitchFamily="34" charset="0"/>
              </a:rPr>
              <a:t>.</a:t>
            </a:r>
          </a:p>
        </p:txBody>
      </p:sp>
      <p:sp>
        <p:nvSpPr>
          <p:cNvPr id="6" name="Content Placeholder 5"/>
          <p:cNvSpPr>
            <a:spLocks noGrp="1"/>
          </p:cNvSpPr>
          <p:nvPr>
            <p:ph sz="quarter" idx="12"/>
          </p:nvPr>
        </p:nvSpPr>
        <p:spPr>
          <a:xfrm>
            <a:off x="446314" y="2531194"/>
            <a:ext cx="6455229" cy="466730"/>
          </a:xfrm>
        </p:spPr>
        <p:txBody>
          <a:bodyPr/>
          <a:lstStyle/>
          <a:p>
            <a:pPr marL="255600" indent="-255600"/>
            <a:r>
              <a:rPr lang="en-US" altLang="en-US" sz="2400" dirty="0">
                <a:solidFill>
                  <a:schemeClr val="tx1"/>
                </a:solidFill>
                <a:latin typeface="+mn-lt"/>
                <a:ea typeface="Times New Roman" panose="02020603050405020304" pitchFamily="18" charset="0"/>
                <a:cs typeface="Calibri" panose="020F0502020204030204" pitchFamily="34" charset="0"/>
              </a:rPr>
              <a:t>A syntax error indicates a violation of Visual</a:t>
            </a:r>
            <a:endParaRPr lang="en-US" sz="2400" dirty="0">
              <a:latin typeface="+mn-lt"/>
            </a:endParaRPr>
          </a:p>
        </p:txBody>
      </p:sp>
      <p:graphicFrame>
        <p:nvGraphicFramePr>
          <p:cNvPr id="7" name="Object 6" descr="C sharp's"/>
          <p:cNvGraphicFramePr>
            <a:graphicFrameLocks noChangeAspect="1"/>
          </p:cNvGraphicFramePr>
          <p:nvPr>
            <p:extLst>
              <p:ext uri="{D42A27DB-BD31-4B8C-83A1-F6EECF244321}">
                <p14:modId xmlns:p14="http://schemas.microsoft.com/office/powerpoint/2010/main" val="1637033111"/>
              </p:ext>
            </p:extLst>
          </p:nvPr>
        </p:nvGraphicFramePr>
        <p:xfrm>
          <a:off x="6758089" y="2633130"/>
          <a:ext cx="824024" cy="375679"/>
        </p:xfrm>
        <a:graphic>
          <a:graphicData uri="http://schemas.openxmlformats.org/presentationml/2006/ole">
            <mc:AlternateContent xmlns:mc="http://schemas.openxmlformats.org/markup-compatibility/2006">
              <mc:Choice xmlns:v="urn:schemas-microsoft-com:vml" Requires="v">
                <p:oleObj spid="_x0000_s12544" name="Equation" r:id="rId3" imgW="304560" imgH="164880" progId="Equation.DSMT4">
                  <p:embed/>
                </p:oleObj>
              </mc:Choice>
              <mc:Fallback>
                <p:oleObj name="Equation" r:id="rId3" imgW="304560" imgH="164880" progId="Equation.DSMT4">
                  <p:embed/>
                  <p:pic>
                    <p:nvPicPr>
                      <p:cNvPr id="0" name=""/>
                      <p:cNvPicPr/>
                      <p:nvPr/>
                    </p:nvPicPr>
                    <p:blipFill>
                      <a:blip r:embed="rId4"/>
                      <a:stretch>
                        <a:fillRect/>
                      </a:stretch>
                    </p:blipFill>
                    <p:spPr>
                      <a:xfrm>
                        <a:off x="6758089" y="2633130"/>
                        <a:ext cx="824024" cy="375679"/>
                      </a:xfrm>
                      <a:prstGeom prst="rect">
                        <a:avLst/>
                      </a:prstGeom>
                    </p:spPr>
                  </p:pic>
                </p:oleObj>
              </mc:Fallback>
            </mc:AlternateContent>
          </a:graphicData>
        </a:graphic>
      </p:graphicFrame>
      <p:sp>
        <p:nvSpPr>
          <p:cNvPr id="5" name="Content Placeholder 4"/>
          <p:cNvSpPr>
            <a:spLocks noGrp="1"/>
          </p:cNvSpPr>
          <p:nvPr>
            <p:ph sz="quarter" idx="11"/>
          </p:nvPr>
        </p:nvSpPr>
        <p:spPr>
          <a:xfrm>
            <a:off x="684370" y="2960207"/>
            <a:ext cx="4465716" cy="514342"/>
          </a:xfrm>
        </p:spPr>
        <p:txBody>
          <a:bodyPr/>
          <a:lstStyle/>
          <a:p>
            <a:pPr marL="0" indent="0">
              <a:buNone/>
            </a:pPr>
            <a:r>
              <a:rPr lang="en-US" altLang="en-US" sz="2400" dirty="0">
                <a:solidFill>
                  <a:schemeClr val="tx1"/>
                </a:solidFill>
                <a:latin typeface="+mn-lt"/>
                <a:ea typeface="Times New Roman" panose="02020603050405020304" pitchFamily="18" charset="0"/>
                <a:cs typeface="Calibri" panose="020F0502020204030204" pitchFamily="34" charset="0"/>
              </a:rPr>
              <a:t>rules for creating correct apps</a:t>
            </a:r>
            <a:r>
              <a:rPr lang="en-US" altLang="en-US" sz="2400" dirty="0" smtClean="0">
                <a:solidFill>
                  <a:schemeClr val="tx1"/>
                </a:solidFill>
                <a:latin typeface="+mn-lt"/>
                <a:ea typeface="Times New Roman" panose="02020603050405020304" pitchFamily="18" charset="0"/>
                <a:cs typeface="Calibri" panose="020F0502020204030204" pitchFamily="34" charset="0"/>
              </a:rPr>
              <a:t>.</a:t>
            </a:r>
          </a:p>
        </p:txBody>
      </p:sp>
      <p:sp>
        <p:nvSpPr>
          <p:cNvPr id="4" name="Content Placeholder 3"/>
          <p:cNvSpPr>
            <a:spLocks noGrp="1"/>
          </p:cNvSpPr>
          <p:nvPr>
            <p:ph sz="quarter" idx="10"/>
          </p:nvPr>
        </p:nvSpPr>
        <p:spPr>
          <a:xfrm>
            <a:off x="446314" y="3571314"/>
            <a:ext cx="8229600" cy="1244600"/>
          </a:xfrm>
        </p:spPr>
        <p:txBody>
          <a:bodyPr/>
          <a:lstStyle/>
          <a:p>
            <a:pPr marL="255600" indent="-255600"/>
            <a:r>
              <a:rPr lang="en-US" altLang="en-US" sz="2400" dirty="0">
                <a:solidFill>
                  <a:schemeClr val="tx1"/>
                </a:solidFill>
                <a:latin typeface="+mn-lt"/>
                <a:ea typeface="Times New Roman" panose="02020603050405020304" pitchFamily="18" charset="0"/>
                <a:cs typeface="Calibri" panose="020F0502020204030204" pitchFamily="34" charset="0"/>
              </a:rPr>
              <a:t>When a syntax error occurs, the I</a:t>
            </a:r>
            <a:r>
              <a:rPr lang="en-US" altLang="en-US" sz="100" dirty="0">
                <a:solidFill>
                  <a:schemeClr val="tx1"/>
                </a:solidFill>
                <a:latin typeface="+mn-lt"/>
                <a:ea typeface="Times New Roman" panose="02020603050405020304" pitchFamily="18" charset="0"/>
                <a:cs typeface="Calibri" panose="020F0502020204030204" pitchFamily="34" charset="0"/>
              </a:rPr>
              <a:t> </a:t>
            </a:r>
            <a:r>
              <a:rPr lang="en-US" altLang="en-US" sz="2400" dirty="0">
                <a:solidFill>
                  <a:schemeClr val="tx1"/>
                </a:solidFill>
                <a:latin typeface="+mn-lt"/>
                <a:ea typeface="Times New Roman" panose="02020603050405020304" pitchFamily="18" charset="0"/>
                <a:cs typeface="Calibri" panose="020F0502020204030204" pitchFamily="34" charset="0"/>
              </a:rPr>
              <a:t>D</a:t>
            </a:r>
            <a:r>
              <a:rPr lang="en-US" altLang="en-US" sz="100" dirty="0">
                <a:solidFill>
                  <a:schemeClr val="tx1"/>
                </a:solidFill>
                <a:latin typeface="+mn-lt"/>
                <a:ea typeface="Times New Roman" panose="02020603050405020304" pitchFamily="18" charset="0"/>
                <a:cs typeface="Calibri" panose="020F0502020204030204" pitchFamily="34" charset="0"/>
              </a:rPr>
              <a:t> </a:t>
            </a:r>
            <a:r>
              <a:rPr lang="en-US" altLang="en-US" sz="2400" dirty="0">
                <a:solidFill>
                  <a:schemeClr val="tx1"/>
                </a:solidFill>
                <a:latin typeface="+mn-lt"/>
                <a:ea typeface="Times New Roman" panose="02020603050405020304" pitchFamily="18" charset="0"/>
                <a:cs typeface="Calibri" panose="020F0502020204030204" pitchFamily="34" charset="0"/>
              </a:rPr>
              <a:t>E underlines the location of the error with a red squiggly line and provides a description of it in the </a:t>
            </a:r>
            <a:r>
              <a:rPr lang="en-US" altLang="en-US" sz="2400" b="1" dirty="0">
                <a:solidFill>
                  <a:schemeClr val="tx1"/>
                </a:solidFill>
                <a:latin typeface="+mn-lt"/>
                <a:ea typeface="Times New Roman" panose="02020603050405020304" pitchFamily="18" charset="0"/>
                <a:cs typeface="Calibri" panose="020F0502020204030204" pitchFamily="34" charset="0"/>
              </a:rPr>
              <a:t>Error List window</a:t>
            </a:r>
            <a:r>
              <a:rPr lang="en-US" altLang="en-US" sz="2400" dirty="0">
                <a:solidFill>
                  <a:schemeClr val="tx1"/>
                </a:solidFill>
                <a:latin typeface="+mn-lt"/>
                <a:ea typeface="Times New Roman" panose="02020603050405020304" pitchFamily="18" charset="0"/>
                <a:cs typeface="Calibri" panose="020F0502020204030204" pitchFamily="34" charset="0"/>
              </a:rPr>
              <a:t> (Figure 3.9</a:t>
            </a:r>
            <a:r>
              <a:rPr lang="en-US" altLang="en-US" sz="2400" dirty="0" smtClean="0">
                <a:solidFill>
                  <a:schemeClr val="tx1"/>
                </a:solidFill>
                <a:latin typeface="+mn-lt"/>
                <a:ea typeface="Times New Roman" panose="02020603050405020304" pitchFamily="18" charset="0"/>
                <a:cs typeface="Calibri" panose="020F0502020204030204" pitchFamily="34" charset="0"/>
              </a:rPr>
              <a:t>).</a:t>
            </a:r>
            <a:endParaRPr lang="en-US" altLang="en-US" sz="2400" dirty="0">
              <a:solidFill>
                <a:schemeClr val="tx1"/>
              </a:solidFill>
              <a:latin typeface="+mn-lt"/>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3894160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Outline </a:t>
            </a:r>
            <a:r>
              <a:rPr lang="en-US" sz="2000" b="0" dirty="0" smtClean="0"/>
              <a:t>(3 </a:t>
            </a:r>
            <a:r>
              <a:rPr lang="en-US" sz="2000" b="0" dirty="0"/>
              <a:t>of 4)</a:t>
            </a:r>
            <a:endParaRPr lang="en-US" sz="2000" dirty="0"/>
          </a:p>
        </p:txBody>
      </p:sp>
      <p:sp>
        <p:nvSpPr>
          <p:cNvPr id="3" name="Text Placeholder 2"/>
          <p:cNvSpPr>
            <a:spLocks noGrp="1"/>
          </p:cNvSpPr>
          <p:nvPr>
            <p:ph type="body" idx="1"/>
          </p:nvPr>
        </p:nvSpPr>
        <p:spPr>
          <a:xfrm>
            <a:off x="457200" y="1592749"/>
            <a:ext cx="3537284" cy="444514"/>
          </a:xfrm>
        </p:spPr>
        <p:txBody>
          <a:bodyPr/>
          <a:lstStyle/>
          <a:p>
            <a:pPr>
              <a:buNone/>
            </a:pPr>
            <a:r>
              <a:rPr lang="en-US" sz="2200" b="1" dirty="0">
                <a:solidFill>
                  <a:schemeClr val="tx2"/>
                </a:solidFill>
                <a:latin typeface="+mn-lt"/>
              </a:rPr>
              <a:t>3.5</a:t>
            </a:r>
            <a:r>
              <a:rPr lang="en-US" sz="2200" b="1" dirty="0">
                <a:latin typeface="+mn-lt"/>
              </a:rPr>
              <a:t> </a:t>
            </a:r>
            <a:r>
              <a:rPr lang="en-US" sz="2200" dirty="0">
                <a:latin typeface="+mn-lt"/>
              </a:rPr>
              <a:t>String </a:t>
            </a:r>
            <a:r>
              <a:rPr lang="en-US" sz="2200" dirty="0" smtClean="0">
                <a:latin typeface="+mn-lt"/>
              </a:rPr>
              <a:t>Interpolation</a:t>
            </a:r>
          </a:p>
        </p:txBody>
      </p:sp>
      <p:sp>
        <p:nvSpPr>
          <p:cNvPr id="4" name="Content Placeholder 3"/>
          <p:cNvSpPr>
            <a:spLocks noGrp="1"/>
          </p:cNvSpPr>
          <p:nvPr>
            <p:ph sz="quarter" idx="13"/>
          </p:nvPr>
        </p:nvSpPr>
        <p:spPr>
          <a:xfrm>
            <a:off x="456248" y="2119251"/>
            <a:ext cx="1789647" cy="370078"/>
          </a:xfrm>
        </p:spPr>
        <p:txBody>
          <a:bodyPr/>
          <a:lstStyle/>
          <a:p>
            <a:pPr marL="255600">
              <a:buNone/>
            </a:pPr>
            <a:r>
              <a:rPr lang="en-US" sz="2200" b="1" dirty="0">
                <a:solidFill>
                  <a:schemeClr val="tx2"/>
                </a:solidFill>
                <a:latin typeface="+mn-lt"/>
              </a:rPr>
              <a:t>3.6</a:t>
            </a:r>
            <a:r>
              <a:rPr lang="en-US" sz="2200" b="1" dirty="0">
                <a:latin typeface="+mn-lt"/>
              </a:rPr>
              <a:t> </a:t>
            </a:r>
            <a:r>
              <a:rPr lang="en-US" sz="2200" dirty="0" smtClean="0">
                <a:latin typeface="+mn-lt"/>
              </a:rPr>
              <a:t>Another</a:t>
            </a:r>
            <a:endParaRPr lang="en-US" sz="2200" dirty="0">
              <a:latin typeface="+mn-lt"/>
            </a:endParaRPr>
          </a:p>
        </p:txBody>
      </p:sp>
      <p:graphicFrame>
        <p:nvGraphicFramePr>
          <p:cNvPr id="9" name="Object 8" descr="C sharp"/>
          <p:cNvGraphicFramePr>
            <a:graphicFrameLocks noChangeAspect="1"/>
          </p:cNvGraphicFramePr>
          <p:nvPr>
            <p:extLst>
              <p:ext uri="{D42A27DB-BD31-4B8C-83A1-F6EECF244321}">
                <p14:modId xmlns:p14="http://schemas.microsoft.com/office/powerpoint/2010/main" val="1375026975"/>
              </p:ext>
            </p:extLst>
          </p:nvPr>
        </p:nvGraphicFramePr>
        <p:xfrm>
          <a:off x="2045830" y="2231865"/>
          <a:ext cx="435474" cy="333696"/>
        </p:xfrm>
        <a:graphic>
          <a:graphicData uri="http://schemas.openxmlformats.org/presentationml/2006/ole">
            <mc:AlternateContent xmlns:mc="http://schemas.openxmlformats.org/markup-compatibility/2006">
              <mc:Choice xmlns:v="urn:schemas-microsoft-com:vml" Requires="v">
                <p:oleObj spid="_x0000_s3353" name="Equation" r:id="rId3" imgW="215640" imgH="164880" progId="Equation.DSMT4">
                  <p:embed/>
                </p:oleObj>
              </mc:Choice>
              <mc:Fallback>
                <p:oleObj name="Equation" r:id="rId3" imgW="215640" imgH="164880" progId="Equation.DSMT4">
                  <p:embed/>
                  <p:pic>
                    <p:nvPicPr>
                      <p:cNvPr id="0" name=""/>
                      <p:cNvPicPr/>
                      <p:nvPr/>
                    </p:nvPicPr>
                    <p:blipFill>
                      <a:blip r:embed="rId4"/>
                      <a:stretch>
                        <a:fillRect/>
                      </a:stretch>
                    </p:blipFill>
                    <p:spPr>
                      <a:xfrm>
                        <a:off x="2045830" y="2231865"/>
                        <a:ext cx="435474" cy="333696"/>
                      </a:xfrm>
                      <a:prstGeom prst="rect">
                        <a:avLst/>
                      </a:prstGeom>
                    </p:spPr>
                  </p:pic>
                </p:oleObj>
              </mc:Fallback>
            </mc:AlternateContent>
          </a:graphicData>
        </a:graphic>
      </p:graphicFrame>
      <p:sp>
        <p:nvSpPr>
          <p:cNvPr id="5" name="Content Placeholder 4"/>
          <p:cNvSpPr>
            <a:spLocks noGrp="1"/>
          </p:cNvSpPr>
          <p:nvPr>
            <p:ph sz="quarter" idx="14"/>
          </p:nvPr>
        </p:nvSpPr>
        <p:spPr>
          <a:xfrm>
            <a:off x="2462470" y="2118426"/>
            <a:ext cx="3120191" cy="387577"/>
          </a:xfrm>
        </p:spPr>
        <p:txBody>
          <a:bodyPr/>
          <a:lstStyle/>
          <a:p>
            <a:pPr marL="432" indent="0">
              <a:buNone/>
            </a:pPr>
            <a:r>
              <a:rPr lang="en-US" sz="2200" dirty="0">
                <a:latin typeface="+mn-lt"/>
              </a:rPr>
              <a:t>App: Adding </a:t>
            </a:r>
            <a:r>
              <a:rPr lang="en-US" sz="2200" dirty="0" smtClean="0">
                <a:latin typeface="+mn-lt"/>
              </a:rPr>
              <a:t>Integers</a:t>
            </a:r>
            <a:endParaRPr lang="en-US" sz="2200" dirty="0">
              <a:latin typeface="+mn-lt"/>
            </a:endParaRPr>
          </a:p>
        </p:txBody>
      </p:sp>
      <p:sp>
        <p:nvSpPr>
          <p:cNvPr id="6" name="Content Placeholder 5"/>
          <p:cNvSpPr>
            <a:spLocks noGrp="1"/>
          </p:cNvSpPr>
          <p:nvPr>
            <p:ph sz="quarter" idx="15"/>
          </p:nvPr>
        </p:nvSpPr>
        <p:spPr>
          <a:xfrm>
            <a:off x="457199" y="2570169"/>
            <a:ext cx="7968343" cy="3750420"/>
          </a:xfrm>
        </p:spPr>
        <p:txBody>
          <a:bodyPr/>
          <a:lstStyle/>
          <a:p>
            <a:pPr marL="741600" lvl="1" indent="-284400">
              <a:buNone/>
            </a:pPr>
            <a:r>
              <a:rPr lang="en-US" sz="2200" dirty="0">
                <a:solidFill>
                  <a:schemeClr val="tx2"/>
                </a:solidFill>
                <a:latin typeface="+mn-lt"/>
              </a:rPr>
              <a:t>3.6.1</a:t>
            </a:r>
            <a:r>
              <a:rPr lang="en-US" sz="2200" dirty="0">
                <a:latin typeface="+mn-lt"/>
              </a:rPr>
              <a:t> Declaring the </a:t>
            </a:r>
            <a:r>
              <a:rPr lang="en-US" sz="2200" dirty="0">
                <a:latin typeface="Consolas" panose="020B0609020204030204" pitchFamily="49" charset="0"/>
                <a:cs typeface="Consolas" panose="020B0609020204030204" pitchFamily="49" charset="0"/>
              </a:rPr>
              <a:t>int</a:t>
            </a:r>
            <a:r>
              <a:rPr lang="en-US" sz="2200" dirty="0">
                <a:latin typeface="+mn-lt"/>
              </a:rPr>
              <a:t> Variable </a:t>
            </a:r>
            <a:r>
              <a:rPr lang="en-US" sz="2200" dirty="0" smtClean="0">
                <a:latin typeface="+mn-lt"/>
                <a:cs typeface="Consolas" panose="020B0609020204030204" pitchFamily="49" charset="0"/>
              </a:rPr>
              <a:t>number1</a:t>
            </a:r>
            <a:endParaRPr lang="en-US" sz="2200" dirty="0">
              <a:latin typeface="+mn-lt"/>
              <a:cs typeface="Consolas" panose="020B0609020204030204" pitchFamily="49" charset="0"/>
            </a:endParaRPr>
          </a:p>
          <a:p>
            <a:pPr marL="741600" lvl="1" indent="-284400">
              <a:buNone/>
            </a:pPr>
            <a:r>
              <a:rPr lang="en-US" sz="2200" dirty="0">
                <a:solidFill>
                  <a:schemeClr val="tx2"/>
                </a:solidFill>
                <a:latin typeface="+mn-lt"/>
              </a:rPr>
              <a:t>3.6.2</a:t>
            </a:r>
            <a:r>
              <a:rPr lang="en-US" sz="2200" dirty="0">
                <a:latin typeface="+mn-lt"/>
              </a:rPr>
              <a:t> Declaring Variables </a:t>
            </a:r>
            <a:r>
              <a:rPr lang="en-US" sz="2200" dirty="0">
                <a:latin typeface="Consolas" panose="020B0609020204030204" pitchFamily="49" charset="0"/>
                <a:cs typeface="Consolas" panose="020B0609020204030204" pitchFamily="49" charset="0"/>
              </a:rPr>
              <a:t>number2</a:t>
            </a:r>
            <a:r>
              <a:rPr lang="en-US" sz="2200" dirty="0">
                <a:latin typeface="+mn-lt"/>
              </a:rPr>
              <a:t> and </a:t>
            </a:r>
            <a:r>
              <a:rPr lang="en-US" sz="2200" dirty="0" smtClean="0">
                <a:latin typeface="+mn-lt"/>
                <a:cs typeface="Consolas" panose="020B0609020204030204" pitchFamily="49" charset="0"/>
              </a:rPr>
              <a:t>sum</a:t>
            </a:r>
            <a:endParaRPr lang="en-US" sz="2200" dirty="0">
              <a:latin typeface="+mn-lt"/>
            </a:endParaRPr>
          </a:p>
          <a:p>
            <a:pPr marL="741600" lvl="1" indent="-284400">
              <a:buNone/>
            </a:pPr>
            <a:r>
              <a:rPr lang="en-US" sz="2200" dirty="0">
                <a:solidFill>
                  <a:schemeClr val="tx2"/>
                </a:solidFill>
                <a:latin typeface="+mn-lt"/>
              </a:rPr>
              <a:t>3.6.3</a:t>
            </a:r>
            <a:r>
              <a:rPr lang="en-US" sz="2200" dirty="0">
                <a:latin typeface="+mn-lt"/>
              </a:rPr>
              <a:t> Prompting the User for </a:t>
            </a:r>
            <a:r>
              <a:rPr lang="en-US" sz="2200" dirty="0" smtClean="0">
                <a:latin typeface="+mn-lt"/>
              </a:rPr>
              <a:t>Input</a:t>
            </a:r>
            <a:endParaRPr lang="en-US" sz="2200" dirty="0">
              <a:latin typeface="+mn-lt"/>
            </a:endParaRPr>
          </a:p>
          <a:p>
            <a:pPr marL="741600" lvl="1" indent="-284400">
              <a:buNone/>
            </a:pPr>
            <a:r>
              <a:rPr lang="en-US" sz="2200" dirty="0">
                <a:solidFill>
                  <a:schemeClr val="tx2"/>
                </a:solidFill>
                <a:latin typeface="+mn-lt"/>
              </a:rPr>
              <a:t>3.6.4</a:t>
            </a:r>
            <a:r>
              <a:rPr lang="en-US" sz="2200" dirty="0">
                <a:latin typeface="+mn-lt"/>
              </a:rPr>
              <a:t> Reading a Value into Variable </a:t>
            </a:r>
            <a:r>
              <a:rPr lang="en-US" sz="2200" dirty="0" smtClean="0">
                <a:latin typeface="Consolas" panose="020B0609020204030204" pitchFamily="49" charset="0"/>
                <a:cs typeface="Consolas" panose="020B0609020204030204" pitchFamily="49" charset="0"/>
              </a:rPr>
              <a:t>number1</a:t>
            </a:r>
            <a:endParaRPr lang="en-US" sz="2200" dirty="0">
              <a:latin typeface="Consolas" panose="020B0609020204030204" pitchFamily="49" charset="0"/>
            </a:endParaRPr>
          </a:p>
          <a:p>
            <a:pPr marL="1171575" lvl="1" indent="-714375">
              <a:buNone/>
              <a:tabLst>
                <a:tab pos="1171575" algn="l"/>
              </a:tabLst>
            </a:pPr>
            <a:r>
              <a:rPr lang="en-US" sz="2200" dirty="0">
                <a:solidFill>
                  <a:schemeClr val="tx2"/>
                </a:solidFill>
                <a:latin typeface="+mn-lt"/>
              </a:rPr>
              <a:t>3.6.5</a:t>
            </a:r>
            <a:r>
              <a:rPr lang="en-US" sz="2200" dirty="0">
                <a:latin typeface="+mn-lt"/>
              </a:rPr>
              <a:t> Prompting the User for Input and Reading a Value into </a:t>
            </a:r>
            <a:r>
              <a:rPr lang="en-US" sz="2200" dirty="0" smtClean="0">
                <a:latin typeface="Consolas" panose="020B0609020204030204" pitchFamily="49" charset="0"/>
                <a:cs typeface="Consolas" panose="020B0609020204030204" pitchFamily="49" charset="0"/>
              </a:rPr>
              <a:t>number2</a:t>
            </a:r>
            <a:endParaRPr lang="en-US" sz="2200" dirty="0">
              <a:latin typeface="Consolas" panose="020B0609020204030204" pitchFamily="49" charset="0"/>
            </a:endParaRPr>
          </a:p>
          <a:p>
            <a:pPr marL="741600" lvl="1" indent="-284400">
              <a:buNone/>
            </a:pPr>
            <a:r>
              <a:rPr lang="en-US" sz="2200" dirty="0">
                <a:solidFill>
                  <a:schemeClr val="tx2"/>
                </a:solidFill>
                <a:latin typeface="+mn-lt"/>
              </a:rPr>
              <a:t>3.6.6</a:t>
            </a:r>
            <a:r>
              <a:rPr lang="en-US" sz="2200" dirty="0">
                <a:latin typeface="+mn-lt"/>
              </a:rPr>
              <a:t> Summing </a:t>
            </a:r>
            <a:r>
              <a:rPr lang="en-US" sz="2200" dirty="0">
                <a:latin typeface="Consolas" panose="020B0609020204030204" pitchFamily="49" charset="0"/>
                <a:cs typeface="Consolas" panose="020B0609020204030204" pitchFamily="49" charset="0"/>
              </a:rPr>
              <a:t>number1</a:t>
            </a:r>
            <a:r>
              <a:rPr lang="en-US" sz="2200" dirty="0">
                <a:latin typeface="+mn-lt"/>
              </a:rPr>
              <a:t> and </a:t>
            </a:r>
            <a:r>
              <a:rPr lang="en-US" sz="2200" dirty="0" smtClean="0">
                <a:latin typeface="Consolas" panose="020B0609020204030204" pitchFamily="49" charset="0"/>
                <a:cs typeface="Consolas" panose="020B0609020204030204" pitchFamily="49" charset="0"/>
              </a:rPr>
              <a:t>number2</a:t>
            </a:r>
            <a:endParaRPr lang="en-US" sz="2200" dirty="0">
              <a:latin typeface="Consolas" panose="020B0609020204030204" pitchFamily="49" charset="0"/>
            </a:endParaRPr>
          </a:p>
          <a:p>
            <a:pPr marL="741600" lvl="1" indent="-284400">
              <a:buNone/>
            </a:pPr>
            <a:r>
              <a:rPr lang="en-US" sz="2200" dirty="0">
                <a:solidFill>
                  <a:schemeClr val="tx2"/>
                </a:solidFill>
                <a:latin typeface="+mn-lt"/>
              </a:rPr>
              <a:t>3.6.7</a:t>
            </a:r>
            <a:r>
              <a:rPr lang="en-US" sz="2200" dirty="0">
                <a:latin typeface="+mn-lt"/>
              </a:rPr>
              <a:t> Displaying the </a:t>
            </a:r>
            <a:r>
              <a:rPr lang="en-US" sz="2200" dirty="0">
                <a:latin typeface="Consolas" panose="020B0609020204030204" pitchFamily="49" charset="0"/>
                <a:cs typeface="Consolas" panose="020B0609020204030204" pitchFamily="49" charset="0"/>
              </a:rPr>
              <a:t>sum</a:t>
            </a:r>
            <a:r>
              <a:rPr lang="en-US" sz="2200" dirty="0">
                <a:latin typeface="+mn-lt"/>
              </a:rPr>
              <a:t> with </a:t>
            </a:r>
            <a:r>
              <a:rPr lang="en-US" sz="2200" dirty="0" smtClean="0">
                <a:latin typeface="Consolas" panose="020B0609020204030204" pitchFamily="49" charset="0"/>
                <a:cs typeface="Consolas" panose="020B0609020204030204" pitchFamily="49" charset="0"/>
              </a:rPr>
              <a:t>string</a:t>
            </a:r>
            <a:r>
              <a:rPr lang="en-US" sz="2200" dirty="0" smtClean="0">
                <a:latin typeface="+mn-lt"/>
              </a:rPr>
              <a:t> Interpolation</a:t>
            </a:r>
            <a:endParaRPr lang="en-US" sz="2200" dirty="0">
              <a:latin typeface="+mn-lt"/>
            </a:endParaRPr>
          </a:p>
          <a:p>
            <a:pPr marL="741600" lvl="1" indent="-284400">
              <a:buNone/>
            </a:pPr>
            <a:r>
              <a:rPr lang="en-US" sz="2200" dirty="0">
                <a:solidFill>
                  <a:schemeClr val="tx2"/>
                </a:solidFill>
                <a:latin typeface="+mn-lt"/>
              </a:rPr>
              <a:t>3.6.8</a:t>
            </a:r>
            <a:r>
              <a:rPr lang="en-US" sz="2200" dirty="0">
                <a:latin typeface="+mn-lt"/>
              </a:rPr>
              <a:t> Performing Calculations in Output </a:t>
            </a:r>
            <a:r>
              <a:rPr lang="en-US" sz="2200" dirty="0" smtClean="0">
                <a:latin typeface="+mn-lt"/>
              </a:rPr>
              <a:t>Statements</a:t>
            </a:r>
          </a:p>
        </p:txBody>
      </p:sp>
    </p:spTree>
    <p:extLst>
      <p:ext uri="{BB962C8B-B14F-4D97-AF65-F5344CB8AC3E}">
        <p14:creationId xmlns:p14="http://schemas.microsoft.com/office/powerpoint/2010/main" val="6302180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Error-Prevention Tip 3.5</a:t>
            </a:r>
          </a:p>
        </p:txBody>
      </p:sp>
      <p:sp>
        <p:nvSpPr>
          <p:cNvPr id="3" name="Text Placeholder 2"/>
          <p:cNvSpPr>
            <a:spLocks noGrp="1"/>
          </p:cNvSpPr>
          <p:nvPr>
            <p:ph type="body" idx="1"/>
          </p:nvPr>
        </p:nvSpPr>
        <p:spPr/>
        <p:txBody>
          <a:bodyPr/>
          <a:lstStyle/>
          <a:p>
            <a:pPr marL="0" indent="0">
              <a:buNone/>
            </a:pPr>
            <a:r>
              <a:rPr lang="en-US" sz="2400" dirty="0">
                <a:latin typeface="+mn-lt"/>
              </a:rPr>
              <a:t>One compile-time error can lead to multiple entries in the </a:t>
            </a:r>
            <a:r>
              <a:rPr lang="en-US" sz="2400" b="1" dirty="0">
                <a:latin typeface="+mn-lt"/>
              </a:rPr>
              <a:t>Error List</a:t>
            </a:r>
            <a:r>
              <a:rPr lang="en-US" sz="2400" dirty="0">
                <a:latin typeface="+mn-lt"/>
              </a:rPr>
              <a:t> window. Each error you correct could eliminate several subsequent error messages when you recompile your app. So when you see an error you know how to fix, correct it—the </a:t>
            </a:r>
            <a:r>
              <a:rPr lang="en-US" sz="2400" b="1" dirty="0" smtClean="0">
                <a:latin typeface="+mn-lt"/>
              </a:rPr>
              <a:t>I</a:t>
            </a:r>
            <a:r>
              <a:rPr lang="en-US" sz="100" b="1" dirty="0" smtClean="0">
                <a:latin typeface="+mn-lt"/>
              </a:rPr>
              <a:t> </a:t>
            </a:r>
            <a:r>
              <a:rPr lang="en-US" sz="2400" b="1" dirty="0" smtClean="0">
                <a:latin typeface="+mn-lt"/>
              </a:rPr>
              <a:t>D</a:t>
            </a:r>
            <a:r>
              <a:rPr lang="en-US" sz="100" b="1" dirty="0" smtClean="0">
                <a:latin typeface="+mn-lt"/>
              </a:rPr>
              <a:t> </a:t>
            </a:r>
            <a:r>
              <a:rPr lang="en-US" sz="2400" b="1" dirty="0" smtClean="0">
                <a:latin typeface="+mn-lt"/>
              </a:rPr>
              <a:t>E</a:t>
            </a:r>
            <a:r>
              <a:rPr lang="en-US" sz="2400" dirty="0" smtClean="0">
                <a:latin typeface="+mn-lt"/>
              </a:rPr>
              <a:t> </a:t>
            </a:r>
            <a:r>
              <a:rPr lang="en-US" sz="2400" dirty="0">
                <a:latin typeface="+mn-lt"/>
              </a:rPr>
              <a:t>will recompile your code in the background, so fixing an error may make several other errors disappear.</a:t>
            </a:r>
          </a:p>
        </p:txBody>
      </p:sp>
    </p:spTree>
    <p:extLst>
      <p:ext uri="{BB962C8B-B14F-4D97-AF65-F5344CB8AC3E}">
        <p14:creationId xmlns:p14="http://schemas.microsoft.com/office/powerpoint/2010/main" val="27179253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964129" cy="1066799"/>
          </a:xfrm>
        </p:spPr>
        <p:txBody>
          <a:bodyPr anchor="b"/>
          <a:lstStyle/>
          <a:p>
            <a:r>
              <a:rPr lang="en-US" dirty="0"/>
              <a:t>Figure 3.9 Syntax Error Indicated by the </a:t>
            </a:r>
            <a:r>
              <a:rPr lang="en-US" dirty="0" smtClean="0"/>
              <a:t>I</a:t>
            </a:r>
            <a:r>
              <a:rPr lang="en-US" sz="100" dirty="0" smtClean="0"/>
              <a:t> </a:t>
            </a:r>
            <a:r>
              <a:rPr lang="en-US" dirty="0" smtClean="0"/>
              <a:t>D</a:t>
            </a:r>
            <a:r>
              <a:rPr lang="en-US" sz="100" dirty="0" smtClean="0"/>
              <a:t> </a:t>
            </a:r>
            <a:r>
              <a:rPr lang="en-US" dirty="0" smtClean="0"/>
              <a:t>E</a:t>
            </a:r>
            <a:endParaRPr lang="en-US" dirty="0"/>
          </a:p>
        </p:txBody>
      </p:sp>
      <p:pic>
        <p:nvPicPr>
          <p:cNvPr id="4" name="Picture 3" descr="Error list indicated by the I D E. In the editor, Line 10 reads as follows, indented twice: console, period, write line, left parenthesis, open quotes, welcome to c, hash, programming, exclamation point, close quotes, right parenthesis. Note: an intentionally omitted semicolon caused a syntax error, indicated by a squiggly underline at the end of the line. An error list window beneath the editor displays the error and description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7549" y="1623235"/>
            <a:ext cx="5403429" cy="4606137"/>
          </a:xfrm>
          <a:prstGeom prst="rect">
            <a:avLst/>
          </a:prstGeom>
        </p:spPr>
      </p:pic>
    </p:spTree>
    <p:extLst>
      <p:ext uri="{BB962C8B-B14F-4D97-AF65-F5344CB8AC3E}">
        <p14:creationId xmlns:p14="http://schemas.microsoft.com/office/powerpoint/2010/main" val="5155037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3.4.1 Displaying </a:t>
            </a:r>
            <a:r>
              <a:rPr lang="en-US" dirty="0"/>
              <a:t>a Single Line of Text with Multiple Statements</a:t>
            </a:r>
          </a:p>
        </p:txBody>
      </p:sp>
      <p:sp>
        <p:nvSpPr>
          <p:cNvPr id="3" name="Text Placeholder 2"/>
          <p:cNvSpPr>
            <a:spLocks noGrp="1"/>
          </p:cNvSpPr>
          <p:nvPr>
            <p:ph type="body" idx="1"/>
          </p:nvPr>
        </p:nvSpPr>
        <p:spPr/>
        <p:txBody>
          <a:bodyPr/>
          <a:lstStyle/>
          <a:p>
            <a:pPr>
              <a:spcAft>
                <a:spcPct val="20000"/>
              </a:spcAft>
              <a:buFont typeface="Times New Roman" panose="02020603050405020304" pitchFamily="18" charset="0"/>
              <a:buChar char="•"/>
            </a:pPr>
            <a:r>
              <a:rPr lang="en-US" altLang="en-US" sz="2400" dirty="0">
                <a:solidFill>
                  <a:srgbClr val="000000"/>
                </a:solidFill>
                <a:latin typeface="+mn-lt"/>
              </a:rPr>
              <a:t>Class</a:t>
            </a:r>
            <a:r>
              <a:rPr lang="en-US" altLang="en-US" sz="2400" dirty="0">
                <a:solidFill>
                  <a:srgbClr val="000000"/>
                </a:solidFill>
                <a:latin typeface="Arial Body"/>
              </a:rPr>
              <a:t> </a:t>
            </a:r>
            <a:r>
              <a:rPr lang="en-US" altLang="en-US" sz="24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Welcome2</a:t>
            </a:r>
            <a:r>
              <a:rPr lang="en-US" altLang="en-US" sz="2400" dirty="0">
                <a:solidFill>
                  <a:srgbClr val="000000"/>
                </a:solidFill>
                <a:latin typeface="Arial Body"/>
              </a:rPr>
              <a:t>, </a:t>
            </a:r>
            <a:r>
              <a:rPr lang="en-US" altLang="en-US" sz="2400" dirty="0">
                <a:solidFill>
                  <a:srgbClr val="000000"/>
                </a:solidFill>
                <a:latin typeface="+mn-lt"/>
              </a:rPr>
              <a:t>shown in </a:t>
            </a:r>
            <a:r>
              <a:rPr lang="en-US" altLang="en-US" sz="2400" dirty="0" smtClean="0">
                <a:solidFill>
                  <a:srgbClr val="000000"/>
                </a:solidFill>
                <a:latin typeface="+mn-lt"/>
              </a:rPr>
              <a:t>Figure</a:t>
            </a:r>
            <a:r>
              <a:rPr lang="en-US" altLang="en-US" sz="2400" dirty="0">
                <a:solidFill>
                  <a:srgbClr val="000000"/>
                </a:solidFill>
                <a:latin typeface="+mn-lt"/>
              </a:rPr>
              <a:t> 3.10, uses two statements to produce the same output as that shown in the previous example.</a:t>
            </a:r>
          </a:p>
          <a:p>
            <a:pPr>
              <a:spcAft>
                <a:spcPct val="20000"/>
              </a:spcAft>
              <a:buFont typeface="Times New Roman" panose="02020603050405020304" pitchFamily="18" charset="0"/>
              <a:buChar char="•"/>
            </a:pPr>
            <a:r>
              <a:rPr lang="en-US" altLang="en-US" sz="2400" dirty="0">
                <a:solidFill>
                  <a:srgbClr val="000000"/>
                </a:solidFill>
                <a:latin typeface="+mn-lt"/>
              </a:rPr>
              <a:t>Unlike </a:t>
            </a:r>
            <a:r>
              <a:rPr lang="en-US" altLang="en-US" sz="2400" dirty="0">
                <a:solidFill>
                  <a:srgbClr val="000000"/>
                </a:solidFill>
                <a:latin typeface="Consolas" panose="020B0609020204030204" pitchFamily="49" charset="0"/>
                <a:cs typeface="Consolas" panose="020B0609020204030204" pitchFamily="49" charset="0"/>
              </a:rPr>
              <a:t>WriteLine</a:t>
            </a:r>
            <a:r>
              <a:rPr lang="en-US" altLang="en-US" sz="2400" dirty="0">
                <a:solidFill>
                  <a:srgbClr val="000000"/>
                </a:solidFill>
                <a:latin typeface="+mn-lt"/>
              </a:rPr>
              <a:t>, the </a:t>
            </a:r>
            <a:r>
              <a:rPr lang="en-US" altLang="en-US" sz="2400" dirty="0">
                <a:solidFill>
                  <a:srgbClr val="000000"/>
                </a:solidFill>
                <a:latin typeface="Consolas" panose="020B0609020204030204" pitchFamily="49" charset="0"/>
              </a:rPr>
              <a:t>Console</a:t>
            </a:r>
            <a:r>
              <a:rPr lang="en-US" altLang="en-US" sz="2400" dirty="0">
                <a:solidFill>
                  <a:srgbClr val="000000"/>
                </a:solidFill>
                <a:latin typeface="+mn-lt"/>
              </a:rPr>
              <a:t> class’s </a:t>
            </a:r>
            <a:r>
              <a:rPr lang="en-US" altLang="en-US" sz="2400" dirty="0">
                <a:solidFill>
                  <a:srgbClr val="000000"/>
                </a:solidFill>
                <a:latin typeface="Consolas" panose="020B0609020204030204" pitchFamily="49" charset="0"/>
                <a:cs typeface="Consolas" panose="020B0609020204030204" pitchFamily="49" charset="0"/>
              </a:rPr>
              <a:t>Write</a:t>
            </a:r>
            <a:r>
              <a:rPr lang="en-US" altLang="en-US" sz="2400" dirty="0">
                <a:solidFill>
                  <a:srgbClr val="000000"/>
                </a:solidFill>
                <a:latin typeface="+mn-lt"/>
              </a:rPr>
              <a:t> method does not position the screen cursor at the beginning of the next line in the console window</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16301117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84"/>
            <a:ext cx="8229600" cy="1066799"/>
          </a:xfrm>
        </p:spPr>
        <p:txBody>
          <a:bodyPr anchor="b"/>
          <a:lstStyle/>
          <a:p>
            <a:r>
              <a:rPr lang="en-US" dirty="0"/>
              <a:t>Figure 3.10 Displaying One Line of Text with Multiple Statements</a:t>
            </a:r>
          </a:p>
        </p:txBody>
      </p:sp>
      <p:pic>
        <p:nvPicPr>
          <p:cNvPr id="4" name="Picture 3" descr="Program code. Line 1: forward slash, forward slash, fig, period, 3.10 colon welcome 2, period, c s. Line 2: forward slash, forward slash, displaying one line of text with multiple statements period. Line 3: using system semicolon. Line 4: blank. Line 5: class welcome 2. Line 6: left brace. Line 7, indented once: forward slash, forward slash, main method begins execution of c hash app. Line 8, indented once: static void main, left parenthesis, right parenthesis. Line 9, indented once: left brace. Line 10, indented twice: console, period, write, left parenthesis, open quotes, welcome to, close quotes, right parenthesis, semicolon. Line 11, indented twice: console, period, write line, left parenthesis, open quotes, c, hash, programming, exclamation point, close quotes, right parenthesis, semicolon. Line 12, indented once: right brace, forward slash, forward slash, end main. Line 13, indented twice: right brace, forward slash, forward slash, end class welcome 2. Program code. Line 1: Welcome to c, hash, programming, exclamation poin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932" y="1629093"/>
            <a:ext cx="8144137" cy="3632410"/>
          </a:xfrm>
          <a:prstGeom prst="rect">
            <a:avLst/>
          </a:prstGeom>
        </p:spPr>
      </p:pic>
    </p:spTree>
    <p:extLst>
      <p:ext uri="{BB962C8B-B14F-4D97-AF65-F5344CB8AC3E}">
        <p14:creationId xmlns:p14="http://schemas.microsoft.com/office/powerpoint/2010/main" val="12715282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3.4.2 Displaying Multiple Lines of Text with a Single </a:t>
            </a:r>
            <a:r>
              <a:rPr lang="en-US" dirty="0" smtClean="0"/>
              <a:t>Statement </a:t>
            </a:r>
            <a:r>
              <a:rPr lang="en-US" sz="2000" b="0" dirty="0" smtClean="0"/>
              <a:t>(1 of 2)</a:t>
            </a:r>
            <a:endParaRPr lang="en-US" sz="2000" b="0" dirty="0"/>
          </a:p>
        </p:txBody>
      </p:sp>
      <p:sp>
        <p:nvSpPr>
          <p:cNvPr id="3" name="Text Placeholder 2"/>
          <p:cNvSpPr>
            <a:spLocks noGrp="1"/>
          </p:cNvSpPr>
          <p:nvPr>
            <p:ph type="body" idx="1"/>
          </p:nvPr>
        </p:nvSpPr>
        <p:spPr/>
        <p:txBody>
          <a:bodyPr/>
          <a:lstStyle/>
          <a:p>
            <a:pPr>
              <a:spcAft>
                <a:spcPct val="20000"/>
              </a:spcAft>
              <a:buFont typeface="Times New Roman" panose="02020603050405020304" pitchFamily="18" charset="0"/>
              <a:buChar char="•"/>
            </a:pPr>
            <a:r>
              <a:rPr lang="en-US" altLang="en-US" sz="2400" dirty="0" smtClean="0">
                <a:solidFill>
                  <a:srgbClr val="000000"/>
                </a:solidFill>
                <a:latin typeface="+mn-lt"/>
              </a:rPr>
              <a:t>A single statement can display multiple lines by using newline characters.</a:t>
            </a:r>
            <a:endParaRPr lang="en-US" altLang="en-US" sz="2400" dirty="0" smtClean="0">
              <a:solidFill>
                <a:srgbClr val="000000"/>
              </a:solidFill>
              <a:latin typeface="+mn-lt"/>
              <a:ea typeface="Times New Roman" panose="02020603050405020304" pitchFamily="18" charset="0"/>
              <a:cs typeface="Calibri" panose="020F0502020204030204" pitchFamily="34" charset="0"/>
            </a:endParaRPr>
          </a:p>
          <a:p>
            <a:pPr>
              <a:spcAft>
                <a:spcPct val="20000"/>
              </a:spcAft>
              <a:buFont typeface="Times New Roman" panose="02020603050405020304" pitchFamily="18" charset="0"/>
              <a:buChar char="•"/>
            </a:pPr>
            <a:r>
              <a:rPr lang="en-US" altLang="en-US" sz="2400" dirty="0" smtClean="0">
                <a:solidFill>
                  <a:srgbClr val="000000"/>
                </a:solidFill>
                <a:latin typeface="+mn-lt"/>
              </a:rPr>
              <a:t>Like space characters and tab characters, newline characters are whitespace characters.</a:t>
            </a:r>
          </a:p>
          <a:p>
            <a:pPr>
              <a:spcAft>
                <a:spcPct val="20000"/>
              </a:spcAft>
              <a:buFont typeface="Times New Roman" panose="02020603050405020304" pitchFamily="18" charset="0"/>
              <a:buChar char="•"/>
            </a:pPr>
            <a:r>
              <a:rPr lang="en-US" altLang="en-US" sz="2400" dirty="0" smtClean="0">
                <a:solidFill>
                  <a:srgbClr val="000000"/>
                </a:solidFill>
                <a:latin typeface="+mn-lt"/>
              </a:rPr>
              <a:t>The app of Figure 3.11 outputs four lines of text, using newline characters to indicate when to begin each new line.</a:t>
            </a:r>
            <a:endParaRPr lang="en-US" altLang="en-US" sz="2400" dirty="0">
              <a:solidFill>
                <a:srgbClr val="000000"/>
              </a:solidFill>
              <a:latin typeface="+mn-lt"/>
            </a:endParaRPr>
          </a:p>
        </p:txBody>
      </p:sp>
    </p:spTree>
    <p:extLst>
      <p:ext uri="{BB962C8B-B14F-4D97-AF65-F5344CB8AC3E}">
        <p14:creationId xmlns:p14="http://schemas.microsoft.com/office/powerpoint/2010/main" val="206125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3.11 Displaying Multiple Lines with a Single Statement</a:t>
            </a:r>
          </a:p>
        </p:txBody>
      </p:sp>
      <p:pic>
        <p:nvPicPr>
          <p:cNvPr id="5" name="Picture 4" descr="Program code. Line 1: forward slash, forward slash, f i g period 3, period, 11 colon welcome 3, period, c s. Line 2: forward slash, forward slash, displaying multiple lines with a single statement period. Line 3: using system semicolon. Line 4: blank. Line 5: class welcome 3. Line 6: left brace. Line 7, indented once: forward slash, forward slash, main method begins execution of c, hash, app. Line 8, indented once: static void main, left parenthesis, right parenthesis. Line 9, indented once: left brace. Line 10, indented twice: console, period, write line, left parenthesis, open quotes, welcome, back slash, n, to, back slash, n, c, hash, back slash, n, programming, exclamation point, close quotes, right parenthesis, semicolon. Line 11, indented once: right brace, forward slash, forward slash, end main. Line 12: right brace, forward slash, forward slash, end class welcome 3. Program code. Line 1: welcome. Line 2: to. Line 3: c, hash. Line 4: programming, exclamation poin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211" y="1655708"/>
            <a:ext cx="8225578" cy="4059928"/>
          </a:xfrm>
          <a:prstGeom prst="rect">
            <a:avLst/>
          </a:prstGeom>
        </p:spPr>
      </p:pic>
    </p:spTree>
    <p:extLst>
      <p:ext uri="{BB962C8B-B14F-4D97-AF65-F5344CB8AC3E}">
        <p14:creationId xmlns:p14="http://schemas.microsoft.com/office/powerpoint/2010/main" val="18613466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3.4.2 Displaying Multiple Lines of Text with a Single </a:t>
            </a:r>
            <a:r>
              <a:rPr lang="en-US" dirty="0" smtClean="0"/>
              <a:t>Statement </a:t>
            </a:r>
            <a:r>
              <a:rPr lang="en-US" sz="2000" b="0" dirty="0" smtClean="0"/>
              <a:t>(2 of 2)</a:t>
            </a:r>
            <a:endParaRPr lang="en-US" sz="2000" b="0" dirty="0"/>
          </a:p>
        </p:txBody>
      </p:sp>
      <p:sp>
        <p:nvSpPr>
          <p:cNvPr id="3" name="Text Placeholder 2"/>
          <p:cNvSpPr>
            <a:spLocks noGrp="1"/>
          </p:cNvSpPr>
          <p:nvPr>
            <p:ph type="body" idx="1"/>
          </p:nvPr>
        </p:nvSpPr>
        <p:spPr/>
        <p:txBody>
          <a:bodyPr/>
          <a:lstStyle/>
          <a:p>
            <a:pPr eaLnBrk="1" hangingPunct="1"/>
            <a:r>
              <a:rPr lang="en-US" altLang="en-US" sz="2400" dirty="0">
                <a:solidFill>
                  <a:schemeClr val="tx1"/>
                </a:solidFill>
                <a:latin typeface="+mn-lt"/>
                <a:cs typeface="Times New Roman" panose="02020603050405020304" pitchFamily="18" charset="0"/>
              </a:rPr>
              <a:t>The </a:t>
            </a:r>
            <a:r>
              <a:rPr lang="en-US" altLang="en-US" sz="2400" b="1" dirty="0">
                <a:solidFill>
                  <a:schemeClr val="tx1"/>
                </a:solidFill>
                <a:latin typeface="+mn-lt"/>
                <a:cs typeface="Times New Roman" panose="02020603050405020304" pitchFamily="18" charset="0"/>
              </a:rPr>
              <a:t>backslash</a:t>
            </a:r>
            <a:r>
              <a:rPr lang="en-US" altLang="en-US" sz="2400" dirty="0">
                <a:solidFill>
                  <a:schemeClr val="tx1"/>
                </a:solidFill>
                <a:latin typeface="+mn-lt"/>
                <a:cs typeface="Times New Roman" panose="02020603050405020304" pitchFamily="18" charset="0"/>
              </a:rPr>
              <a:t> (\) is called an </a:t>
            </a:r>
            <a:r>
              <a:rPr lang="en-US" altLang="en-US" sz="2400" b="1" dirty="0">
                <a:solidFill>
                  <a:schemeClr val="tx1"/>
                </a:solidFill>
                <a:latin typeface="+mn-lt"/>
                <a:cs typeface="Times New Roman" panose="02020603050405020304" pitchFamily="18" charset="0"/>
              </a:rPr>
              <a:t>escape character</a:t>
            </a:r>
            <a:r>
              <a:rPr lang="en-US" altLang="en-US" sz="2400" dirty="0">
                <a:solidFill>
                  <a:schemeClr val="tx1"/>
                </a:solidFill>
                <a:latin typeface="+mn-lt"/>
                <a:cs typeface="Times New Roman" panose="02020603050405020304" pitchFamily="18" charset="0"/>
              </a:rPr>
              <a:t>, and is used as the first character in </a:t>
            </a:r>
            <a:r>
              <a:rPr lang="en-US" altLang="en-US" sz="2400" dirty="0" smtClean="0">
                <a:solidFill>
                  <a:schemeClr val="tx1"/>
                </a:solidFill>
                <a:latin typeface="+mn-lt"/>
                <a:cs typeface="Times New Roman" panose="02020603050405020304" pitchFamily="18" charset="0"/>
              </a:rPr>
              <a:t>an </a:t>
            </a:r>
            <a:r>
              <a:rPr lang="en-US" altLang="en-US" sz="2400" b="1" dirty="0" smtClean="0">
                <a:solidFill>
                  <a:schemeClr val="tx1"/>
                </a:solidFill>
                <a:latin typeface="+mn-lt"/>
                <a:cs typeface="Times New Roman" panose="02020603050405020304" pitchFamily="18" charset="0"/>
              </a:rPr>
              <a:t>escape</a:t>
            </a:r>
            <a:r>
              <a:rPr lang="en-US" altLang="en-US" sz="2400" b="1" dirty="0">
                <a:solidFill>
                  <a:schemeClr val="tx1"/>
                </a:solidFill>
                <a:latin typeface="+mn-lt"/>
                <a:cs typeface="Times New Roman" panose="02020603050405020304" pitchFamily="18" charset="0"/>
              </a:rPr>
              <a:t>­ sequence</a:t>
            </a:r>
            <a:r>
              <a:rPr lang="en-US" altLang="en-US" sz="2400" dirty="0">
                <a:solidFill>
                  <a:schemeClr val="tx1"/>
                </a:solidFill>
                <a:latin typeface="+mn-lt"/>
                <a:cs typeface="Times New Roman" panose="02020603050405020304" pitchFamily="18" charset="0"/>
              </a:rPr>
              <a:t>.</a:t>
            </a:r>
          </a:p>
          <a:p>
            <a:pPr eaLnBrk="1" hangingPunct="1"/>
            <a:r>
              <a:rPr lang="en-US" altLang="en-US" sz="2400" dirty="0">
                <a:solidFill>
                  <a:schemeClr val="tx1"/>
                </a:solidFill>
                <a:latin typeface="+mn-lt"/>
                <a:cs typeface="Times New Roman" panose="02020603050405020304" pitchFamily="18" charset="0"/>
              </a:rPr>
              <a:t>The escape sequence </a:t>
            </a:r>
            <a:r>
              <a:rPr lang="en-US" altLang="en-US" sz="2400" dirty="0">
                <a:solidFill>
                  <a:schemeClr val="tx1"/>
                </a:solidFill>
                <a:latin typeface="Consolas" panose="020B0609020204030204" pitchFamily="49" charset="0"/>
                <a:cs typeface="Consolas" panose="020B0609020204030204" pitchFamily="49" charset="0"/>
              </a:rPr>
              <a:t>\n </a:t>
            </a:r>
            <a:r>
              <a:rPr lang="en-US" altLang="en-US" sz="2400" dirty="0">
                <a:solidFill>
                  <a:schemeClr val="tx1"/>
                </a:solidFill>
                <a:latin typeface="+mn-lt"/>
                <a:cs typeface="Times New Roman" panose="02020603050405020304" pitchFamily="18" charset="0"/>
              </a:rPr>
              <a:t>represents the </a:t>
            </a:r>
            <a:r>
              <a:rPr lang="en-US" altLang="en-US" sz="2400" b="1" dirty="0">
                <a:solidFill>
                  <a:schemeClr val="tx1"/>
                </a:solidFill>
                <a:latin typeface="+mn-lt"/>
                <a:cs typeface="Times New Roman" panose="02020603050405020304" pitchFamily="18" charset="0"/>
              </a:rPr>
              <a:t>newline character</a:t>
            </a:r>
            <a:r>
              <a:rPr lang="en-US" altLang="en-US" sz="2400" dirty="0">
                <a:solidFill>
                  <a:schemeClr val="tx1"/>
                </a:solidFill>
                <a:latin typeface="+mn-lt"/>
                <a:cs typeface="Times New Roman" panose="02020603050405020304" pitchFamily="18" charset="0"/>
              </a:rPr>
              <a:t>.</a:t>
            </a:r>
          </a:p>
          <a:p>
            <a:pPr eaLnBrk="1" hangingPunct="1"/>
            <a:r>
              <a:rPr lang="en-US" altLang="en-US" sz="2400" dirty="0">
                <a:solidFill>
                  <a:schemeClr val="tx1"/>
                </a:solidFill>
                <a:latin typeface="+mn-lt"/>
                <a:cs typeface="Times New Roman" panose="02020603050405020304" pitchFamily="18" charset="0"/>
              </a:rPr>
              <a:t>Figure 3.12 lists several common escape sequences and describes how they affect the display of characters in the console window</a:t>
            </a:r>
            <a:r>
              <a:rPr lang="en-US" altLang="en-US" sz="2400" dirty="0" smtClean="0">
                <a:solidFill>
                  <a:schemeClr val="tx1"/>
                </a:solidFill>
                <a:latin typeface="+mn-lt"/>
                <a:cs typeface="Times New Roman" panose="02020603050405020304" pitchFamily="18" charset="0"/>
              </a:rPr>
              <a:t>.</a:t>
            </a:r>
            <a:endParaRPr lang="en-US" altLang="en-US" sz="2400" dirty="0">
              <a:solidFill>
                <a:schemeClr val="tx1"/>
              </a:solidFill>
              <a:latin typeface="+mn-lt"/>
              <a:cs typeface="Times New Roman" panose="02020603050405020304" pitchFamily="18" charset="0"/>
            </a:endParaRPr>
          </a:p>
        </p:txBody>
      </p:sp>
    </p:spTree>
    <p:extLst>
      <p:ext uri="{BB962C8B-B14F-4D97-AF65-F5344CB8AC3E}">
        <p14:creationId xmlns:p14="http://schemas.microsoft.com/office/powerpoint/2010/main" val="10868328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3.12 Common Escape Sequences</a:t>
            </a:r>
          </a:p>
        </p:txBody>
      </p:sp>
      <p:pic>
        <p:nvPicPr>
          <p:cNvPr id="4" name="Picture 3" descr="A table lists several common escape sequences. The table is titled, common escape sequences. It has 5 rows and 2 columns. The column have the following headings from left to right. escape sequence, description. The row entries are as follows. Row 1. escape sequence, back slash, n. Description, newline. Positions the screen cursor at the beginning of the next line. Row 2. escape sequence, back slash, t. Description, horizontal tab. Moves the screen cursor to the next tab stop. Row 3. escape sequence, back slash, quotes. Description, open quotes. Used to place a close-quotes character, left parenthesis, quotes, right parenthesis, in a string, for example, console, period, write, left parenthesis, open quotes, back slash, close quotes, in quotes, back slash, open quotes, close quotes, right parenthesis; displays, open quotes, in quotes, close quotes. Row 4. escape sequence, back slash, r. Description, carriage return. Positions the screen cursor at the beginning of the current line, does not advance the cursor to the next line. Any character output after the carriage return overwrite the characters previously output on that line. Row 5. escape sequence, double back slash. Description, backslash. Used to place a backslash character in a str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552" y="1900339"/>
            <a:ext cx="8192897" cy="3378162"/>
          </a:xfrm>
          <a:prstGeom prst="rect">
            <a:avLst/>
          </a:prstGeom>
        </p:spPr>
      </p:pic>
    </p:spTree>
    <p:extLst>
      <p:ext uri="{BB962C8B-B14F-4D97-AF65-F5344CB8AC3E}">
        <p14:creationId xmlns:p14="http://schemas.microsoft.com/office/powerpoint/2010/main" val="30966677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3.5 String </a:t>
            </a:r>
            <a:r>
              <a:rPr lang="en-US" dirty="0"/>
              <a:t>Interpolation</a:t>
            </a:r>
          </a:p>
        </p:txBody>
      </p:sp>
      <p:sp>
        <p:nvSpPr>
          <p:cNvPr id="3" name="Text Placeholder 2"/>
          <p:cNvSpPr>
            <a:spLocks noGrp="1"/>
          </p:cNvSpPr>
          <p:nvPr>
            <p:ph type="body" idx="1"/>
          </p:nvPr>
        </p:nvSpPr>
        <p:spPr>
          <a:xfrm>
            <a:off x="464224" y="1600201"/>
            <a:ext cx="7772400" cy="546844"/>
          </a:xfrm>
        </p:spPr>
        <p:txBody>
          <a:bodyPr/>
          <a:lstStyle/>
          <a:p>
            <a:pPr>
              <a:buFont typeface="Times New Roman" panose="02020603050405020304" pitchFamily="18" charset="0"/>
              <a:buChar char="•"/>
            </a:pPr>
            <a:r>
              <a:rPr lang="en-US" altLang="en-US" sz="2400" dirty="0">
                <a:solidFill>
                  <a:srgbClr val="000000"/>
                </a:solidFill>
                <a:latin typeface="+mn-lt"/>
                <a:ea typeface="Times New Roman" panose="02020603050405020304" pitchFamily="18" charset="0"/>
                <a:cs typeface="Lucida Console" panose="020B0609040504020204" pitchFamily="49" charset="0"/>
              </a:rPr>
              <a:t>Many programs format data into strings</a:t>
            </a:r>
            <a:r>
              <a:rPr lang="en-US" altLang="en-US" sz="2400" dirty="0" smtClean="0">
                <a:solidFill>
                  <a:srgbClr val="000000"/>
                </a:solidFill>
                <a:latin typeface="+mn-lt"/>
                <a:ea typeface="Times New Roman" panose="02020603050405020304" pitchFamily="18" charset="0"/>
                <a:cs typeface="Lucida Console" panose="020B0609040504020204" pitchFamily="49" charset="0"/>
              </a:rPr>
              <a:t>.</a:t>
            </a:r>
          </a:p>
        </p:txBody>
      </p:sp>
      <p:sp>
        <p:nvSpPr>
          <p:cNvPr id="6" name="Content Placeholder 5"/>
          <p:cNvSpPr>
            <a:spLocks noGrp="1"/>
          </p:cNvSpPr>
          <p:nvPr>
            <p:ph sz="quarter" idx="12"/>
          </p:nvPr>
        </p:nvSpPr>
        <p:spPr>
          <a:xfrm>
            <a:off x="400454" y="2161098"/>
            <a:ext cx="369356" cy="434084"/>
          </a:xfrm>
        </p:spPr>
        <p:txBody>
          <a:bodyPr/>
          <a:lstStyle/>
          <a:p>
            <a:pPr marL="6350" indent="88900">
              <a:buNone/>
            </a:pPr>
            <a:r>
              <a:rPr lang="en-US" sz="2400" dirty="0" smtClean="0">
                <a:solidFill>
                  <a:schemeClr val="tx2"/>
                </a:solidFill>
                <a:latin typeface="+mn-lt"/>
              </a:rPr>
              <a:t>•</a:t>
            </a:r>
            <a:endParaRPr lang="en-US" sz="2400" dirty="0">
              <a:solidFill>
                <a:schemeClr val="tx2"/>
              </a:solidFill>
              <a:latin typeface="+mn-lt"/>
            </a:endParaRPr>
          </a:p>
        </p:txBody>
      </p:sp>
      <p:graphicFrame>
        <p:nvGraphicFramePr>
          <p:cNvPr id="7" name="Object 6" descr="C sharp"/>
          <p:cNvGraphicFramePr>
            <a:graphicFrameLocks noChangeAspect="1"/>
          </p:cNvGraphicFramePr>
          <p:nvPr>
            <p:extLst>
              <p:ext uri="{D42A27DB-BD31-4B8C-83A1-F6EECF244321}">
                <p14:modId xmlns:p14="http://schemas.microsoft.com/office/powerpoint/2010/main" val="188579156"/>
              </p:ext>
            </p:extLst>
          </p:nvPr>
        </p:nvGraphicFramePr>
        <p:xfrm>
          <a:off x="769810" y="2272631"/>
          <a:ext cx="486408" cy="371959"/>
        </p:xfrm>
        <a:graphic>
          <a:graphicData uri="http://schemas.openxmlformats.org/presentationml/2006/ole">
            <mc:AlternateContent xmlns:mc="http://schemas.openxmlformats.org/markup-compatibility/2006">
              <mc:Choice xmlns:v="urn:schemas-microsoft-com:vml" Requires="v">
                <p:oleObj spid="_x0000_s13564" name="Equation" r:id="rId3" imgW="215640" imgH="164880" progId="Equation.DSMT4">
                  <p:embed/>
                </p:oleObj>
              </mc:Choice>
              <mc:Fallback>
                <p:oleObj name="Equation" r:id="rId3" imgW="215640" imgH="164880" progId="Equation.DSMT4">
                  <p:embed/>
                  <p:pic>
                    <p:nvPicPr>
                      <p:cNvPr id="0" name=""/>
                      <p:cNvPicPr/>
                      <p:nvPr/>
                    </p:nvPicPr>
                    <p:blipFill>
                      <a:blip r:embed="rId4"/>
                      <a:stretch>
                        <a:fillRect/>
                      </a:stretch>
                    </p:blipFill>
                    <p:spPr>
                      <a:xfrm>
                        <a:off x="769810" y="2272631"/>
                        <a:ext cx="486408" cy="371959"/>
                      </a:xfrm>
                      <a:prstGeom prst="rect">
                        <a:avLst/>
                      </a:prstGeom>
                    </p:spPr>
                  </p:pic>
                </p:oleObj>
              </mc:Fallback>
            </mc:AlternateContent>
          </a:graphicData>
        </a:graphic>
      </p:graphicFrame>
      <p:sp>
        <p:nvSpPr>
          <p:cNvPr id="5" name="Content Placeholder 4"/>
          <p:cNvSpPr>
            <a:spLocks noGrp="1"/>
          </p:cNvSpPr>
          <p:nvPr>
            <p:ph sz="quarter" idx="11"/>
          </p:nvPr>
        </p:nvSpPr>
        <p:spPr>
          <a:xfrm>
            <a:off x="1195747" y="2180585"/>
            <a:ext cx="7491054" cy="447955"/>
          </a:xfrm>
        </p:spPr>
        <p:txBody>
          <a:bodyPr/>
          <a:lstStyle/>
          <a:p>
            <a:pPr marL="0" indent="0">
              <a:buNone/>
            </a:pPr>
            <a:r>
              <a:rPr lang="en-US" altLang="en-US" sz="2400" dirty="0">
                <a:solidFill>
                  <a:srgbClr val="000000"/>
                </a:solidFill>
                <a:latin typeface="+mn-lt"/>
                <a:ea typeface="Times New Roman" panose="02020603050405020304" pitchFamily="18" charset="0"/>
                <a:cs typeface="Lucida Console" panose="020B0609040504020204" pitchFamily="49" charset="0"/>
              </a:rPr>
              <a:t>6 introduces a mechanism called </a:t>
            </a:r>
            <a:r>
              <a:rPr lang="en-US" altLang="en-US" sz="2400" b="1" dirty="0">
                <a:solidFill>
                  <a:srgbClr val="000000"/>
                </a:solidFill>
                <a:latin typeface="+mn-lt"/>
                <a:ea typeface="Times New Roman" panose="02020603050405020304" pitchFamily="18" charset="0"/>
                <a:cs typeface="Lucida Console" panose="020B0609040504020204" pitchFamily="49" charset="0"/>
              </a:rPr>
              <a:t>string </a:t>
            </a:r>
            <a:r>
              <a:rPr lang="en-US" altLang="en-US" sz="2400" b="1" dirty="0" smtClean="0">
                <a:solidFill>
                  <a:srgbClr val="000000"/>
                </a:solidFill>
                <a:latin typeface="+mn-lt"/>
                <a:ea typeface="Times New Roman" panose="02020603050405020304" pitchFamily="18" charset="0"/>
                <a:cs typeface="Lucida Console" panose="020B0609040504020204" pitchFamily="49" charset="0"/>
              </a:rPr>
              <a:t>interpolation</a:t>
            </a:r>
            <a:endParaRPr lang="en-US" sz="2400" dirty="0">
              <a:latin typeface="+mn-lt"/>
            </a:endParaRPr>
          </a:p>
        </p:txBody>
      </p:sp>
      <p:sp>
        <p:nvSpPr>
          <p:cNvPr id="4" name="Content Placeholder 3"/>
          <p:cNvSpPr>
            <a:spLocks noGrp="1"/>
          </p:cNvSpPr>
          <p:nvPr>
            <p:ph sz="quarter" idx="10"/>
          </p:nvPr>
        </p:nvSpPr>
        <p:spPr>
          <a:xfrm>
            <a:off x="493018" y="2544096"/>
            <a:ext cx="7946571" cy="1508571"/>
          </a:xfrm>
        </p:spPr>
        <p:txBody>
          <a:bodyPr/>
          <a:lstStyle/>
          <a:p>
            <a:pPr marL="255600" indent="0">
              <a:buNone/>
            </a:pPr>
            <a:r>
              <a:rPr lang="en-US" altLang="en-US" sz="2400" dirty="0">
                <a:solidFill>
                  <a:srgbClr val="000000"/>
                </a:solidFill>
                <a:latin typeface="+mn-lt"/>
                <a:ea typeface="Times New Roman" panose="02020603050405020304" pitchFamily="18" charset="0"/>
                <a:cs typeface="Lucida Console" panose="020B0609040504020204" pitchFamily="49" charset="0"/>
              </a:rPr>
              <a:t>that enables you to insert values in string literals to create formatted strings</a:t>
            </a:r>
            <a:r>
              <a:rPr lang="en-US" altLang="en-US" sz="2400" dirty="0" smtClean="0">
                <a:solidFill>
                  <a:srgbClr val="000000"/>
                </a:solidFill>
                <a:latin typeface="+mn-lt"/>
                <a:ea typeface="Times New Roman" panose="02020603050405020304" pitchFamily="18" charset="0"/>
                <a:cs typeface="Lucida Console" panose="020B0609040504020204" pitchFamily="49" charset="0"/>
              </a:rPr>
              <a:t>.</a:t>
            </a:r>
            <a:endParaRPr lang="en-US" altLang="en-US" sz="2400" dirty="0">
              <a:solidFill>
                <a:srgbClr val="000000"/>
              </a:solidFill>
              <a:latin typeface="+mn-lt"/>
              <a:ea typeface="Times New Roman" panose="02020603050405020304" pitchFamily="18" charset="0"/>
              <a:cs typeface="Lucida Console" panose="020B0609040504020204" pitchFamily="49" charset="0"/>
            </a:endParaRPr>
          </a:p>
          <a:p>
            <a:pPr indent="-255600">
              <a:buFont typeface="Times New Roman" panose="02020603050405020304" pitchFamily="18" charset="0"/>
              <a:buChar char="•"/>
            </a:pPr>
            <a:r>
              <a:rPr lang="en-US" altLang="en-US" sz="2400" dirty="0">
                <a:solidFill>
                  <a:srgbClr val="000000"/>
                </a:solidFill>
                <a:latin typeface="+mn-lt"/>
                <a:ea typeface="Times New Roman" panose="02020603050405020304" pitchFamily="18" charset="0"/>
                <a:cs typeface="Lucida Console" panose="020B0609040504020204" pitchFamily="49" charset="0"/>
              </a:rPr>
              <a:t>Figure 3.13 demonstrates this capability</a:t>
            </a:r>
            <a:r>
              <a:rPr lang="en-US" altLang="en-US" sz="2400" dirty="0" smtClean="0">
                <a:solidFill>
                  <a:srgbClr val="000000"/>
                </a:solidFill>
                <a:latin typeface="+mn-lt"/>
                <a:ea typeface="Times New Roman" panose="02020603050405020304" pitchFamily="18" charset="0"/>
                <a:cs typeface="Lucida Console" panose="020B0609040504020204" pitchFamily="49" charset="0"/>
              </a:rPr>
              <a:t>.</a:t>
            </a:r>
            <a:endParaRPr lang="en-US" altLang="en-US" sz="2400" dirty="0">
              <a:solidFill>
                <a:srgbClr val="000000"/>
              </a:solidFill>
              <a:latin typeface="+mn-lt"/>
              <a:ea typeface="Times New Roman" panose="02020603050405020304" pitchFamily="18" charset="0"/>
              <a:cs typeface="Lucida Console" panose="020B0609040504020204" pitchFamily="49" charset="0"/>
            </a:endParaRPr>
          </a:p>
        </p:txBody>
      </p:sp>
    </p:spTree>
    <p:extLst>
      <p:ext uri="{BB962C8B-B14F-4D97-AF65-F5344CB8AC3E}">
        <p14:creationId xmlns:p14="http://schemas.microsoft.com/office/powerpoint/2010/main" val="38542843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3.13 Inserting Content into a </a:t>
            </a:r>
            <a:r>
              <a:rPr lang="en-US" dirty="0" smtClean="0">
                <a:latin typeface="Consolas" panose="020B0609020204030204" pitchFamily="49" charset="0"/>
              </a:rPr>
              <a:t>string</a:t>
            </a:r>
            <a:r>
              <a:rPr lang="en-US" dirty="0" smtClean="0"/>
              <a:t> </a:t>
            </a:r>
            <a:r>
              <a:rPr lang="en-US" dirty="0"/>
              <a:t>with </a:t>
            </a:r>
            <a:r>
              <a:rPr lang="en-US" dirty="0" smtClean="0">
                <a:latin typeface="Consolas" panose="020B0609020204030204" pitchFamily="49" charset="0"/>
              </a:rPr>
              <a:t>string</a:t>
            </a:r>
            <a:r>
              <a:rPr lang="en-US" dirty="0" smtClean="0"/>
              <a:t> </a:t>
            </a:r>
            <a:r>
              <a:rPr lang="en-US" dirty="0"/>
              <a:t>Interpolation</a:t>
            </a:r>
          </a:p>
        </p:txBody>
      </p:sp>
      <p:pic>
        <p:nvPicPr>
          <p:cNvPr id="4" name="Picture 3" descr="Program code. Line 1: forward slash, forward slash, f i g period 3.13 colon welcome 4, period, cs. Line 2: forward slash, forward slash, inserting content into a string with string interpolation, point. Line 3: using system, semicolon. Line 4: blank. Line 5: class welcome 4. Line 6: left brace. Line 7, indented once: forward slash, forward slash, main method begins execution of c, hash, app. Line 8, indented once: static void main, left parenthesis, right parenthesis. Line 9, indented once: left brace. Line 10, indented twice: string person = open quotes, Paul close quotes, semicolon, forward slash, forward slash, variable that stores the string, open quotes, Paul, close quotes. Line 11, indented twice: console, period, write line, left parenthesis, dollar sign dollar sign, open quotes, welcome to c, hash, programming, comma, left brace, person, right brace, exclamation point, close quotes, right parenthesis, semicolon. Line 12, indented once: right brace, forward slash, forward slash, end main. Line 13: right brace, forward slash, forward slash, end class welcom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932" y="1652122"/>
            <a:ext cx="8144137" cy="3632410"/>
          </a:xfrm>
          <a:prstGeom prst="rect">
            <a:avLst/>
          </a:prstGeom>
        </p:spPr>
      </p:pic>
    </p:spTree>
    <p:extLst>
      <p:ext uri="{BB962C8B-B14F-4D97-AF65-F5344CB8AC3E}">
        <p14:creationId xmlns:p14="http://schemas.microsoft.com/office/powerpoint/2010/main" val="2153045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Outline </a:t>
            </a:r>
            <a:r>
              <a:rPr lang="en-US" sz="2000" b="0" dirty="0" smtClean="0"/>
              <a:t>(4 </a:t>
            </a:r>
            <a:r>
              <a:rPr lang="en-US" sz="2000" b="0" dirty="0"/>
              <a:t>of 4)</a:t>
            </a:r>
            <a:endParaRPr lang="en-US" sz="2000" dirty="0"/>
          </a:p>
        </p:txBody>
      </p:sp>
      <p:sp>
        <p:nvSpPr>
          <p:cNvPr id="3" name="Text Placeholder 2"/>
          <p:cNvSpPr>
            <a:spLocks noGrp="1"/>
          </p:cNvSpPr>
          <p:nvPr>
            <p:ph type="body" idx="1"/>
          </p:nvPr>
        </p:nvSpPr>
        <p:spPr>
          <a:xfrm>
            <a:off x="457200" y="1600200"/>
            <a:ext cx="8229600" cy="1335505"/>
          </a:xfrm>
        </p:spPr>
        <p:txBody>
          <a:bodyPr/>
          <a:lstStyle/>
          <a:p>
            <a:pPr marL="255600" lvl="1" indent="-255600">
              <a:spcBef>
                <a:spcPts val="1500"/>
              </a:spcBef>
              <a:buNone/>
            </a:pPr>
            <a:r>
              <a:rPr lang="en-US" sz="2200" b="1" dirty="0">
                <a:solidFill>
                  <a:schemeClr val="tx2"/>
                </a:solidFill>
                <a:latin typeface="+mn-lt"/>
              </a:rPr>
              <a:t>3.7</a:t>
            </a:r>
            <a:r>
              <a:rPr lang="en-US" sz="2200" b="1" dirty="0">
                <a:latin typeface="+mn-lt"/>
              </a:rPr>
              <a:t> </a:t>
            </a:r>
            <a:r>
              <a:rPr lang="en-US" sz="2200" dirty="0">
                <a:latin typeface="+mn-lt"/>
              </a:rPr>
              <a:t>Memory </a:t>
            </a:r>
            <a:r>
              <a:rPr lang="en-US" sz="2200" dirty="0" smtClean="0">
                <a:latin typeface="+mn-lt"/>
              </a:rPr>
              <a:t>Concepts</a:t>
            </a:r>
            <a:endParaRPr lang="en-US" sz="2200" dirty="0">
              <a:latin typeface="+mn-lt"/>
            </a:endParaRPr>
          </a:p>
          <a:p>
            <a:pPr marL="255600" lvl="1" indent="-255600">
              <a:spcBef>
                <a:spcPts val="1500"/>
              </a:spcBef>
              <a:buNone/>
            </a:pPr>
            <a:r>
              <a:rPr lang="en-US" sz="2200" b="1" dirty="0">
                <a:solidFill>
                  <a:schemeClr val="tx2"/>
                </a:solidFill>
                <a:latin typeface="+mn-lt"/>
              </a:rPr>
              <a:t>3.8</a:t>
            </a:r>
            <a:r>
              <a:rPr lang="en-US" sz="2200" b="1" dirty="0">
                <a:latin typeface="+mn-lt"/>
              </a:rPr>
              <a:t> </a:t>
            </a:r>
            <a:r>
              <a:rPr lang="en-US" sz="2200" dirty="0" smtClean="0">
                <a:latin typeface="+mn-lt"/>
              </a:rPr>
              <a:t>Arithmetic</a:t>
            </a:r>
            <a:endParaRPr lang="en-US" sz="2200" dirty="0" smtClean="0">
              <a:solidFill>
                <a:schemeClr val="tx2"/>
              </a:solidFill>
              <a:latin typeface="+mn-lt"/>
            </a:endParaRPr>
          </a:p>
          <a:p>
            <a:pPr marL="741600" lvl="1" indent="-284400">
              <a:buNone/>
            </a:pPr>
            <a:r>
              <a:rPr lang="en-US" sz="2200" dirty="0" smtClean="0">
                <a:solidFill>
                  <a:schemeClr val="tx2"/>
                </a:solidFill>
                <a:latin typeface="+mn-lt"/>
              </a:rPr>
              <a:t>3.8.1</a:t>
            </a:r>
            <a:r>
              <a:rPr lang="en-US" sz="2200" dirty="0" smtClean="0">
                <a:latin typeface="+mn-lt"/>
              </a:rPr>
              <a:t> </a:t>
            </a:r>
            <a:r>
              <a:rPr lang="en-US" sz="2200" dirty="0">
                <a:latin typeface="+mn-lt"/>
              </a:rPr>
              <a:t>Arithmetic Expressions in StraightLine </a:t>
            </a:r>
            <a:r>
              <a:rPr lang="en-US" sz="2200" dirty="0" smtClean="0">
                <a:latin typeface="+mn-lt"/>
              </a:rPr>
              <a:t>Form</a:t>
            </a:r>
            <a:endParaRPr lang="en-US" sz="2200" dirty="0">
              <a:latin typeface="+mn-lt"/>
            </a:endParaRPr>
          </a:p>
          <a:p>
            <a:pPr marL="741600" lvl="1" indent="-284400">
              <a:buNone/>
            </a:pPr>
            <a:r>
              <a:rPr lang="en-US" sz="2200" dirty="0">
                <a:solidFill>
                  <a:schemeClr val="tx2"/>
                </a:solidFill>
                <a:latin typeface="+mn-lt"/>
              </a:rPr>
              <a:t>3.8.2</a:t>
            </a:r>
            <a:r>
              <a:rPr lang="en-US" sz="2200" dirty="0">
                <a:latin typeface="+mn-lt"/>
              </a:rPr>
              <a:t> Parentheses for Grouping </a:t>
            </a:r>
            <a:r>
              <a:rPr lang="en-US" sz="2200" dirty="0" smtClean="0">
                <a:latin typeface="+mn-lt"/>
              </a:rPr>
              <a:t>Subexpressions</a:t>
            </a:r>
            <a:endParaRPr lang="en-US" sz="2200" dirty="0">
              <a:latin typeface="+mn-lt"/>
            </a:endParaRPr>
          </a:p>
          <a:p>
            <a:pPr marL="741600" lvl="1" indent="-284400">
              <a:buNone/>
            </a:pPr>
            <a:r>
              <a:rPr lang="en-US" sz="2200" dirty="0">
                <a:solidFill>
                  <a:schemeClr val="tx2"/>
                </a:solidFill>
                <a:latin typeface="+mn-lt"/>
              </a:rPr>
              <a:t>3.8.3</a:t>
            </a:r>
            <a:r>
              <a:rPr lang="en-US" sz="2200" dirty="0">
                <a:latin typeface="+mn-lt"/>
              </a:rPr>
              <a:t> Rules of Operator </a:t>
            </a:r>
            <a:r>
              <a:rPr lang="en-US" sz="2200" dirty="0" smtClean="0">
                <a:latin typeface="+mn-lt"/>
              </a:rPr>
              <a:t>Precedence</a:t>
            </a:r>
            <a:endParaRPr lang="en-US" sz="2200" dirty="0">
              <a:latin typeface="+mn-lt"/>
            </a:endParaRPr>
          </a:p>
        </p:txBody>
      </p:sp>
      <p:sp>
        <p:nvSpPr>
          <p:cNvPr id="5" name="Content Placeholder 4"/>
          <p:cNvSpPr>
            <a:spLocks noGrp="1"/>
          </p:cNvSpPr>
          <p:nvPr>
            <p:ph sz="quarter" idx="14"/>
          </p:nvPr>
        </p:nvSpPr>
        <p:spPr>
          <a:xfrm>
            <a:off x="457201" y="3769891"/>
            <a:ext cx="4578570" cy="389595"/>
          </a:xfrm>
        </p:spPr>
        <p:txBody>
          <a:bodyPr/>
          <a:lstStyle/>
          <a:p>
            <a:pPr marL="741600" lvl="1" indent="-284400">
              <a:buNone/>
            </a:pPr>
            <a:r>
              <a:rPr lang="en-US" sz="2200" dirty="0">
                <a:solidFill>
                  <a:schemeClr val="tx2"/>
                </a:solidFill>
                <a:latin typeface="+mn-lt"/>
              </a:rPr>
              <a:t>3.8.4</a:t>
            </a:r>
            <a:r>
              <a:rPr lang="en-US" sz="2200" dirty="0">
                <a:latin typeface="+mn-lt"/>
              </a:rPr>
              <a:t> Sample Algebraic and</a:t>
            </a:r>
          </a:p>
        </p:txBody>
      </p:sp>
      <p:graphicFrame>
        <p:nvGraphicFramePr>
          <p:cNvPr id="4" name="Object 3" descr="C sharp"/>
          <p:cNvGraphicFramePr>
            <a:graphicFrameLocks noChangeAspect="1"/>
          </p:cNvGraphicFramePr>
          <p:nvPr>
            <p:extLst>
              <p:ext uri="{D42A27DB-BD31-4B8C-83A1-F6EECF244321}">
                <p14:modId xmlns:p14="http://schemas.microsoft.com/office/powerpoint/2010/main" val="2257809759"/>
              </p:ext>
            </p:extLst>
          </p:nvPr>
        </p:nvGraphicFramePr>
        <p:xfrm>
          <a:off x="4533509" y="3882020"/>
          <a:ext cx="444947" cy="328627"/>
        </p:xfrm>
        <a:graphic>
          <a:graphicData uri="http://schemas.openxmlformats.org/presentationml/2006/ole">
            <mc:AlternateContent xmlns:mc="http://schemas.openxmlformats.org/markup-compatibility/2006">
              <mc:Choice xmlns:v="urn:schemas-microsoft-com:vml" Requires="v">
                <p:oleObj spid="_x0000_s4376" name="Equation" r:id="rId3" imgW="241200" imgH="177480" progId="Equation.DSMT4">
                  <p:embed/>
                </p:oleObj>
              </mc:Choice>
              <mc:Fallback>
                <p:oleObj name="Equation" r:id="rId3" imgW="241200" imgH="177480" progId="Equation.DSMT4">
                  <p:embed/>
                  <p:pic>
                    <p:nvPicPr>
                      <p:cNvPr id="0" name=""/>
                      <p:cNvPicPr/>
                      <p:nvPr/>
                    </p:nvPicPr>
                    <p:blipFill>
                      <a:blip r:embed="rId4"/>
                      <a:stretch>
                        <a:fillRect/>
                      </a:stretch>
                    </p:blipFill>
                    <p:spPr>
                      <a:xfrm>
                        <a:off x="4533509" y="3882020"/>
                        <a:ext cx="444947" cy="328627"/>
                      </a:xfrm>
                      <a:prstGeom prst="rect">
                        <a:avLst/>
                      </a:prstGeom>
                    </p:spPr>
                  </p:pic>
                </p:oleObj>
              </mc:Fallback>
            </mc:AlternateContent>
          </a:graphicData>
        </a:graphic>
      </p:graphicFrame>
      <p:sp>
        <p:nvSpPr>
          <p:cNvPr id="6" name="Content Placeholder 5"/>
          <p:cNvSpPr>
            <a:spLocks noGrp="1"/>
          </p:cNvSpPr>
          <p:nvPr>
            <p:ph sz="quarter" idx="15"/>
          </p:nvPr>
        </p:nvSpPr>
        <p:spPr>
          <a:xfrm>
            <a:off x="4930330" y="3788563"/>
            <a:ext cx="1884947" cy="420129"/>
          </a:xfrm>
        </p:spPr>
        <p:txBody>
          <a:bodyPr/>
          <a:lstStyle/>
          <a:p>
            <a:pPr marL="0" lvl="1" indent="0">
              <a:spcBef>
                <a:spcPts val="1500"/>
              </a:spcBef>
              <a:buNone/>
            </a:pPr>
            <a:r>
              <a:rPr lang="en-US" sz="2200" dirty="0" smtClean="0">
                <a:latin typeface="+mn-lt"/>
              </a:rPr>
              <a:t>Expressions</a:t>
            </a:r>
            <a:endParaRPr lang="en-US" sz="2200" dirty="0">
              <a:latin typeface="+mn-lt"/>
            </a:endParaRPr>
          </a:p>
        </p:txBody>
      </p:sp>
      <p:sp>
        <p:nvSpPr>
          <p:cNvPr id="7" name="Content Placeholder 6"/>
          <p:cNvSpPr>
            <a:spLocks noGrp="1"/>
          </p:cNvSpPr>
          <p:nvPr>
            <p:ph sz="quarter" idx="16"/>
          </p:nvPr>
        </p:nvSpPr>
        <p:spPr>
          <a:xfrm>
            <a:off x="457200" y="4191483"/>
            <a:ext cx="8186055" cy="1663883"/>
          </a:xfrm>
        </p:spPr>
        <p:txBody>
          <a:bodyPr/>
          <a:lstStyle/>
          <a:p>
            <a:pPr marL="741600" lvl="1" indent="-284400">
              <a:buNone/>
            </a:pPr>
            <a:r>
              <a:rPr lang="en-US" sz="2200" dirty="0">
                <a:solidFill>
                  <a:schemeClr val="tx2"/>
                </a:solidFill>
                <a:latin typeface="+mn-lt"/>
              </a:rPr>
              <a:t>3.8.5</a:t>
            </a:r>
            <a:r>
              <a:rPr lang="en-US" sz="2200" dirty="0">
                <a:latin typeface="+mn-lt"/>
              </a:rPr>
              <a:t> Redundant </a:t>
            </a:r>
            <a:r>
              <a:rPr lang="en-US" sz="2200" dirty="0" smtClean="0">
                <a:latin typeface="+mn-lt"/>
              </a:rPr>
              <a:t>Parentheses</a:t>
            </a:r>
            <a:endParaRPr lang="en-US" sz="2200" b="1" dirty="0" smtClean="0">
              <a:solidFill>
                <a:schemeClr val="tx2"/>
              </a:solidFill>
              <a:latin typeface="+mn-lt"/>
            </a:endParaRPr>
          </a:p>
          <a:p>
            <a:pPr marL="255600" indent="-255600">
              <a:buNone/>
            </a:pPr>
            <a:r>
              <a:rPr lang="en-US" sz="2200" b="1" dirty="0" smtClean="0">
                <a:solidFill>
                  <a:schemeClr val="tx2"/>
                </a:solidFill>
                <a:latin typeface="+mn-lt"/>
              </a:rPr>
              <a:t>3.9</a:t>
            </a:r>
            <a:r>
              <a:rPr lang="en-US" sz="2200" b="1" dirty="0" smtClean="0">
                <a:latin typeface="+mn-lt"/>
              </a:rPr>
              <a:t> </a:t>
            </a:r>
            <a:r>
              <a:rPr lang="en-US" sz="2200" dirty="0">
                <a:latin typeface="+mn-lt"/>
              </a:rPr>
              <a:t>Decision Making: Equality and Relational </a:t>
            </a:r>
            <a:r>
              <a:rPr lang="en-US" sz="2200" dirty="0" smtClean="0">
                <a:latin typeface="+mn-lt"/>
              </a:rPr>
              <a:t>Operators</a:t>
            </a:r>
            <a:endParaRPr lang="en-US" sz="2200" b="1" dirty="0">
              <a:latin typeface="+mn-lt"/>
            </a:endParaRPr>
          </a:p>
          <a:p>
            <a:pPr marL="255600" indent="-255600">
              <a:buNone/>
            </a:pPr>
            <a:r>
              <a:rPr lang="en-US" sz="2200" b="1" dirty="0">
                <a:solidFill>
                  <a:schemeClr val="tx2"/>
                </a:solidFill>
                <a:latin typeface="+mn-lt"/>
              </a:rPr>
              <a:t>3.10</a:t>
            </a:r>
            <a:r>
              <a:rPr lang="en-US" sz="2200" b="1" dirty="0">
                <a:latin typeface="+mn-lt"/>
              </a:rPr>
              <a:t> </a:t>
            </a:r>
            <a:r>
              <a:rPr lang="en-US" sz="2200" dirty="0" smtClean="0">
                <a:latin typeface="+mn-lt"/>
              </a:rPr>
              <a:t>Wrap-Up</a:t>
            </a:r>
            <a:endParaRPr lang="en-US" sz="2200" dirty="0">
              <a:latin typeface="+mn-lt"/>
            </a:endParaRPr>
          </a:p>
        </p:txBody>
      </p:sp>
    </p:spTree>
    <p:extLst>
      <p:ext uri="{BB962C8B-B14F-4D97-AF65-F5344CB8AC3E}">
        <p14:creationId xmlns:p14="http://schemas.microsoft.com/office/powerpoint/2010/main" val="27141826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3.5 String Interpolation </a:t>
            </a:r>
            <a:r>
              <a:rPr lang="en-US" sz="2000" b="0" dirty="0" smtClean="0"/>
              <a:t>(1 of 2)</a:t>
            </a:r>
            <a:endParaRPr lang="en-US" sz="2000" b="0" dirty="0"/>
          </a:p>
        </p:txBody>
      </p:sp>
      <p:sp>
        <p:nvSpPr>
          <p:cNvPr id="3" name="Text Placeholder 2"/>
          <p:cNvSpPr>
            <a:spLocks noGrp="1"/>
          </p:cNvSpPr>
          <p:nvPr>
            <p:ph type="body" idx="1"/>
          </p:nvPr>
        </p:nvSpPr>
        <p:spPr>
          <a:xfrm>
            <a:off x="457200" y="1600200"/>
            <a:ext cx="8382000" cy="4525963"/>
          </a:xfrm>
        </p:spPr>
        <p:txBody>
          <a:bodyPr/>
          <a:lstStyle/>
          <a:p>
            <a:pPr>
              <a:defRPr/>
            </a:pPr>
            <a:r>
              <a:rPr lang="en-US" sz="2000" dirty="0">
                <a:latin typeface="+mn-lt"/>
              </a:rPr>
              <a:t>A </a:t>
            </a:r>
            <a:r>
              <a:rPr lang="en-US" sz="2000" b="1" dirty="0">
                <a:latin typeface="+mn-lt"/>
              </a:rPr>
              <a:t>variable declaration statement</a:t>
            </a:r>
            <a:r>
              <a:rPr lang="en-US" sz="2000" dirty="0">
                <a:latin typeface="+mn-lt"/>
              </a:rPr>
              <a:t> (also called a </a:t>
            </a:r>
            <a:r>
              <a:rPr lang="en-US" sz="2000" b="1" dirty="0">
                <a:latin typeface="+mn-lt"/>
              </a:rPr>
              <a:t>declaration</a:t>
            </a:r>
            <a:r>
              <a:rPr lang="en-US" sz="2000" dirty="0">
                <a:latin typeface="+mn-lt"/>
              </a:rPr>
              <a:t>) specifies the name and type of a variable</a:t>
            </a:r>
            <a:r>
              <a:rPr lang="en-US" sz="2000" dirty="0" smtClean="0">
                <a:latin typeface="+mn-lt"/>
              </a:rPr>
              <a:t>.</a:t>
            </a:r>
            <a:endParaRPr lang="en-US" sz="2000" dirty="0">
              <a:latin typeface="+mn-lt"/>
            </a:endParaRPr>
          </a:p>
          <a:p>
            <a:pPr>
              <a:defRPr/>
            </a:pPr>
            <a:r>
              <a:rPr lang="en-US" sz="2000" dirty="0">
                <a:latin typeface="+mn-lt"/>
              </a:rPr>
              <a:t>A variable is a location in the computer’s memory where a value can be stored for later use</a:t>
            </a:r>
            <a:r>
              <a:rPr lang="en-US" sz="2000" dirty="0" smtClean="0">
                <a:latin typeface="+mn-lt"/>
              </a:rPr>
              <a:t>.</a:t>
            </a:r>
            <a:endParaRPr lang="en-US" sz="2000" dirty="0">
              <a:latin typeface="+mn-lt"/>
            </a:endParaRPr>
          </a:p>
          <a:p>
            <a:pPr>
              <a:defRPr/>
            </a:pPr>
            <a:r>
              <a:rPr lang="en-US" sz="2000" dirty="0">
                <a:latin typeface="+mn-lt"/>
              </a:rPr>
              <a:t>Variables are declared with a name and a type before they’re used:</a:t>
            </a:r>
          </a:p>
          <a:p>
            <a:pPr marL="741600" lvl="1" indent="-284400">
              <a:buFontTx/>
              <a:buChar char="–"/>
              <a:defRPr/>
            </a:pPr>
            <a:r>
              <a:rPr lang="en-US" sz="2000" dirty="0">
                <a:latin typeface="+mn-lt"/>
              </a:rPr>
              <a:t>A variable’s name enables the app to access the corresponding value </a:t>
            </a:r>
            <a:r>
              <a:rPr lang="en-US" sz="2000" dirty="0" smtClean="0">
                <a:latin typeface="+mn-lt"/>
              </a:rPr>
              <a:t>in</a:t>
            </a:r>
            <a:endParaRPr lang="en-US" sz="2000" dirty="0">
              <a:latin typeface="+mn-lt"/>
            </a:endParaRPr>
          </a:p>
          <a:p>
            <a:pPr marL="741600" lvl="1" indent="-284400">
              <a:buFontTx/>
              <a:buChar char="–"/>
              <a:defRPr/>
            </a:pPr>
            <a:r>
              <a:rPr lang="en-US" sz="2000" dirty="0">
                <a:latin typeface="+mn-lt"/>
              </a:rPr>
              <a:t>A variable’s type specifies what kind of information is stored at that location in memory</a:t>
            </a:r>
            <a:r>
              <a:rPr lang="en-US" sz="2000" dirty="0" smtClean="0">
                <a:latin typeface="+mn-lt"/>
              </a:rPr>
              <a:t>.</a:t>
            </a:r>
            <a:endParaRPr lang="en-US" sz="2000" dirty="0">
              <a:latin typeface="+mn-lt"/>
            </a:endParaRPr>
          </a:p>
          <a:p>
            <a:pPr>
              <a:defRPr/>
            </a:pPr>
            <a:r>
              <a:rPr lang="en-US" sz="2000" dirty="0">
                <a:latin typeface="+mn-lt"/>
              </a:rPr>
              <a:t>Variables of type string store character-based information.</a:t>
            </a:r>
          </a:p>
          <a:p>
            <a:pPr>
              <a:defRPr/>
            </a:pPr>
            <a:r>
              <a:rPr lang="en-US" sz="2000" dirty="0">
                <a:latin typeface="+mn-lt"/>
              </a:rPr>
              <a:t>Like other statements, declaration statements end with a semicolon </a:t>
            </a:r>
            <a:r>
              <a:rPr lang="en-US" sz="2000" dirty="0" smtClean="0">
                <a:latin typeface="+mn-lt"/>
              </a:rPr>
              <a:t>(;).</a:t>
            </a:r>
            <a:endParaRPr lang="en-US" sz="2000" dirty="0">
              <a:latin typeface="+mn-lt"/>
            </a:endParaRPr>
          </a:p>
        </p:txBody>
      </p:sp>
    </p:spTree>
    <p:extLst>
      <p:ext uri="{BB962C8B-B14F-4D97-AF65-F5344CB8AC3E}">
        <p14:creationId xmlns:p14="http://schemas.microsoft.com/office/powerpoint/2010/main" val="21348746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3.5 String Interpolation </a:t>
            </a:r>
            <a:r>
              <a:rPr lang="en-US" sz="2000" b="0" dirty="0" smtClean="0"/>
              <a:t>(2 of 2)</a:t>
            </a:r>
            <a:endParaRPr lang="en-US" sz="2000" b="0" dirty="0"/>
          </a:p>
        </p:txBody>
      </p:sp>
      <p:sp>
        <p:nvSpPr>
          <p:cNvPr id="3" name="Text Placeholder 2"/>
          <p:cNvSpPr>
            <a:spLocks noGrp="1"/>
          </p:cNvSpPr>
          <p:nvPr>
            <p:ph type="body" idx="1"/>
          </p:nvPr>
        </p:nvSpPr>
        <p:spPr>
          <a:xfrm>
            <a:off x="457200" y="1584158"/>
            <a:ext cx="8229600" cy="1835264"/>
          </a:xfrm>
        </p:spPr>
        <p:txBody>
          <a:bodyPr/>
          <a:lstStyle/>
          <a:p>
            <a:pPr>
              <a:defRPr/>
            </a:pPr>
            <a:r>
              <a:rPr lang="en-US" sz="2400" dirty="0">
                <a:latin typeface="+mn-lt"/>
              </a:rPr>
              <a:t>string interpolation inserts values into a </a:t>
            </a:r>
            <a:r>
              <a:rPr lang="en-US" sz="2400" dirty="0">
                <a:latin typeface="Consolas" panose="020B0609020204030204" pitchFamily="49" charset="0"/>
                <a:cs typeface="Consolas" panose="020B0609020204030204" pitchFamily="49" charset="0"/>
              </a:rPr>
              <a:t>string</a:t>
            </a:r>
            <a:r>
              <a:rPr lang="en-US" sz="2400" dirty="0" smtClean="0">
                <a:latin typeface="Consolas" panose="020B0609020204030204" pitchFamily="49" charset="0"/>
                <a:cs typeface="Consolas" panose="020B0609020204030204" pitchFamily="49" charset="0"/>
              </a:rPr>
              <a:t>.</a:t>
            </a:r>
            <a:endParaRPr lang="en-US" sz="2400" dirty="0">
              <a:latin typeface="+mn-lt"/>
            </a:endParaRPr>
          </a:p>
          <a:p>
            <a:pPr>
              <a:defRPr/>
            </a:pPr>
            <a:r>
              <a:rPr lang="en-US" sz="2400" dirty="0">
                <a:latin typeface="+mn-lt"/>
              </a:rPr>
              <a:t>An interpolated </a:t>
            </a:r>
            <a:r>
              <a:rPr lang="en-US" sz="2400" dirty="0">
                <a:latin typeface="Consolas" panose="020B0609020204030204" pitchFamily="49" charset="0"/>
                <a:cs typeface="Consolas" panose="020B0609020204030204" pitchFamily="49" charset="0"/>
              </a:rPr>
              <a:t>string</a:t>
            </a:r>
            <a:r>
              <a:rPr lang="en-US" sz="2400" dirty="0">
                <a:latin typeface="+mn-lt"/>
              </a:rPr>
              <a:t> must begin with a </a:t>
            </a:r>
            <a:r>
              <a:rPr lang="en-US" sz="2400" dirty="0">
                <a:latin typeface="Consolas" panose="020B0609020204030204" pitchFamily="49" charset="0"/>
                <a:cs typeface="Consolas" panose="020B0609020204030204" pitchFamily="49" charset="0"/>
              </a:rPr>
              <a:t>$</a:t>
            </a:r>
            <a:r>
              <a:rPr lang="en-US" sz="2400" dirty="0">
                <a:latin typeface="+mn-lt"/>
              </a:rPr>
              <a:t> (dollar sign). Then, you can insert interpolation expressions enclosed in braces, </a:t>
            </a:r>
            <a:r>
              <a:rPr lang="en-US" sz="2400" dirty="0">
                <a:latin typeface="Consolas" panose="020B0609020204030204" pitchFamily="49" charset="0"/>
                <a:cs typeface="Consolas" panose="020B0609020204030204" pitchFamily="49" charset="0"/>
              </a:rPr>
              <a:t>{}</a:t>
            </a:r>
            <a:r>
              <a:rPr lang="en-US" sz="2400" dirty="0">
                <a:latin typeface="+mn-lt"/>
              </a:rPr>
              <a:t>, anywhere between the quotes </a:t>
            </a:r>
            <a:r>
              <a:rPr lang="en-US" sz="2400" dirty="0" smtClean="0">
                <a:latin typeface="+mn-lt"/>
              </a:rPr>
              <a:t>("").</a:t>
            </a:r>
            <a:endParaRPr lang="en-US" sz="2400" dirty="0">
              <a:latin typeface="+mn-lt"/>
            </a:endParaRPr>
          </a:p>
        </p:txBody>
      </p:sp>
      <p:sp>
        <p:nvSpPr>
          <p:cNvPr id="4" name="Content Placeholder 3"/>
          <p:cNvSpPr>
            <a:spLocks noGrp="1"/>
          </p:cNvSpPr>
          <p:nvPr>
            <p:ph sz="quarter" idx="10"/>
          </p:nvPr>
        </p:nvSpPr>
        <p:spPr>
          <a:xfrm>
            <a:off x="457200" y="3442126"/>
            <a:ext cx="1342103" cy="446393"/>
          </a:xfrm>
        </p:spPr>
        <p:txBody>
          <a:bodyPr/>
          <a:lstStyle/>
          <a:p>
            <a:pPr marL="255600" indent="-255600"/>
            <a:r>
              <a:rPr lang="en-US" sz="2400" dirty="0" smtClean="0">
                <a:latin typeface="+mn-lt"/>
              </a:rPr>
              <a:t>When</a:t>
            </a:r>
            <a:endParaRPr lang="en-US" sz="2400" dirty="0">
              <a:latin typeface="+mn-lt"/>
            </a:endParaRPr>
          </a:p>
        </p:txBody>
      </p:sp>
      <p:graphicFrame>
        <p:nvGraphicFramePr>
          <p:cNvPr id="7" name="Object 6" descr="C sharp"/>
          <p:cNvGraphicFramePr>
            <a:graphicFrameLocks noChangeAspect="1"/>
          </p:cNvGraphicFramePr>
          <p:nvPr>
            <p:extLst>
              <p:ext uri="{D42A27DB-BD31-4B8C-83A1-F6EECF244321}">
                <p14:modId xmlns:p14="http://schemas.microsoft.com/office/powerpoint/2010/main" val="2953113100"/>
              </p:ext>
            </p:extLst>
          </p:nvPr>
        </p:nvGraphicFramePr>
        <p:xfrm>
          <a:off x="1653688" y="3544959"/>
          <a:ext cx="496185" cy="379436"/>
        </p:xfrm>
        <a:graphic>
          <a:graphicData uri="http://schemas.openxmlformats.org/presentationml/2006/ole">
            <mc:AlternateContent xmlns:mc="http://schemas.openxmlformats.org/markup-compatibility/2006">
              <mc:Choice xmlns:v="urn:schemas-microsoft-com:vml" Requires="v">
                <p:oleObj spid="_x0000_s18669" name="Equation" r:id="rId3" imgW="215640" imgH="164880" progId="Equation.DSMT4">
                  <p:embed/>
                </p:oleObj>
              </mc:Choice>
              <mc:Fallback>
                <p:oleObj name="Equation" r:id="rId3" imgW="215640" imgH="164880" progId="Equation.DSMT4">
                  <p:embed/>
                  <p:pic>
                    <p:nvPicPr>
                      <p:cNvPr id="0" name=""/>
                      <p:cNvPicPr/>
                      <p:nvPr/>
                    </p:nvPicPr>
                    <p:blipFill>
                      <a:blip r:embed="rId4"/>
                      <a:stretch>
                        <a:fillRect/>
                      </a:stretch>
                    </p:blipFill>
                    <p:spPr>
                      <a:xfrm>
                        <a:off x="1653688" y="3544959"/>
                        <a:ext cx="496185" cy="379436"/>
                      </a:xfrm>
                      <a:prstGeom prst="rect">
                        <a:avLst/>
                      </a:prstGeom>
                    </p:spPr>
                  </p:pic>
                </p:oleObj>
              </mc:Fallback>
            </mc:AlternateContent>
          </a:graphicData>
        </a:graphic>
      </p:graphicFrame>
      <p:sp>
        <p:nvSpPr>
          <p:cNvPr id="5" name="Content Placeholder 4"/>
          <p:cNvSpPr>
            <a:spLocks noGrp="1"/>
          </p:cNvSpPr>
          <p:nvPr>
            <p:ph sz="quarter" idx="11"/>
          </p:nvPr>
        </p:nvSpPr>
        <p:spPr>
          <a:xfrm>
            <a:off x="2083497" y="3441908"/>
            <a:ext cx="6559059" cy="453636"/>
          </a:xfrm>
        </p:spPr>
        <p:txBody>
          <a:bodyPr/>
          <a:lstStyle/>
          <a:p>
            <a:pPr marL="0" indent="0">
              <a:buNone/>
            </a:pPr>
            <a:r>
              <a:rPr lang="en-US" sz="2400" dirty="0">
                <a:latin typeface="+mn-lt"/>
              </a:rPr>
              <a:t>encounters an interpolated </a:t>
            </a:r>
            <a:r>
              <a:rPr lang="en-US" sz="2400" dirty="0">
                <a:latin typeface="Consolas" panose="020B0609020204030204" pitchFamily="49" charset="0"/>
                <a:cs typeface="Consolas" panose="020B0609020204030204" pitchFamily="49" charset="0"/>
              </a:rPr>
              <a:t>string</a:t>
            </a:r>
            <a:r>
              <a:rPr lang="en-US" sz="2400" dirty="0">
                <a:latin typeface="+mn-lt"/>
              </a:rPr>
              <a:t>, </a:t>
            </a:r>
            <a:r>
              <a:rPr lang="en-US" sz="2400" dirty="0" smtClean="0">
                <a:latin typeface="+mn-lt"/>
              </a:rPr>
              <a:t>it replaces</a:t>
            </a:r>
            <a:endParaRPr lang="en-US" sz="2400" dirty="0">
              <a:latin typeface="+mn-lt"/>
            </a:endParaRPr>
          </a:p>
        </p:txBody>
      </p:sp>
      <p:sp>
        <p:nvSpPr>
          <p:cNvPr id="6" name="Content Placeholder 5"/>
          <p:cNvSpPr>
            <a:spLocks noGrp="1"/>
          </p:cNvSpPr>
          <p:nvPr>
            <p:ph sz="quarter" idx="12"/>
          </p:nvPr>
        </p:nvSpPr>
        <p:spPr>
          <a:xfrm>
            <a:off x="457201" y="3808279"/>
            <a:ext cx="8098969" cy="914400"/>
          </a:xfrm>
        </p:spPr>
        <p:txBody>
          <a:bodyPr/>
          <a:lstStyle/>
          <a:p>
            <a:pPr marL="255600" indent="0">
              <a:buNone/>
            </a:pPr>
            <a:r>
              <a:rPr lang="en-US" sz="2400" dirty="0" smtClean="0">
                <a:latin typeface="+mn-lt"/>
              </a:rPr>
              <a:t>each </a:t>
            </a:r>
            <a:r>
              <a:rPr lang="en-US" sz="2400" dirty="0">
                <a:latin typeface="+mn-lt"/>
              </a:rPr>
              <a:t>braced interpolation expression with the corresponding </a:t>
            </a:r>
            <a:r>
              <a:rPr lang="en-US" sz="2400" dirty="0" smtClean="0">
                <a:latin typeface="+mn-lt"/>
              </a:rPr>
              <a:t>value</a:t>
            </a:r>
            <a:endParaRPr lang="en-US" sz="2400" dirty="0">
              <a:latin typeface="+mn-lt"/>
            </a:endParaRPr>
          </a:p>
        </p:txBody>
      </p:sp>
    </p:spTree>
    <p:extLst>
      <p:ext uri="{BB962C8B-B14F-4D97-AF65-F5344CB8AC3E}">
        <p14:creationId xmlns:p14="http://schemas.microsoft.com/office/powerpoint/2010/main" val="15934782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3.6 Another </a:t>
            </a:r>
            <a:r>
              <a:rPr lang="en-US" sz="1200" dirty="0" smtClean="0">
                <a:solidFill>
                  <a:schemeClr val="bg1"/>
                </a:solidFill>
              </a:rPr>
              <a:t>C sharp</a:t>
            </a:r>
            <a:r>
              <a:rPr lang="en-US" dirty="0">
                <a:solidFill>
                  <a:schemeClr val="bg1"/>
                </a:solidFill>
              </a:rPr>
              <a:t> </a:t>
            </a:r>
            <a:r>
              <a:rPr lang="en-US" dirty="0" smtClean="0"/>
              <a:t>App</a:t>
            </a:r>
            <a:r>
              <a:rPr lang="en-US" dirty="0"/>
              <a:t>: Adding </a:t>
            </a:r>
            <a:r>
              <a:rPr lang="en-US" dirty="0" smtClean="0"/>
              <a:t>Integers</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522241048"/>
              </p:ext>
            </p:extLst>
          </p:nvPr>
        </p:nvGraphicFramePr>
        <p:xfrm>
          <a:off x="2783781" y="786563"/>
          <a:ext cx="638175" cy="477838"/>
        </p:xfrm>
        <a:graphic>
          <a:graphicData uri="http://schemas.openxmlformats.org/presentationml/2006/ole">
            <mc:AlternateContent xmlns:mc="http://schemas.openxmlformats.org/markup-compatibility/2006">
              <mc:Choice xmlns:v="urn:schemas-microsoft-com:vml" Requires="v">
                <p:oleObj spid="_x0000_s17650" name="Equation" r:id="rId3" imgW="203040" imgH="152280" progId="Equation.DSMT4">
                  <p:embed/>
                </p:oleObj>
              </mc:Choice>
              <mc:Fallback>
                <p:oleObj name="Equation" r:id="rId3" imgW="203040" imgH="152280" progId="Equation.DSMT4">
                  <p:embed/>
                  <p:pic>
                    <p:nvPicPr>
                      <p:cNvPr id="0" name=""/>
                      <p:cNvPicPr/>
                      <p:nvPr/>
                    </p:nvPicPr>
                    <p:blipFill>
                      <a:blip r:embed="rId4"/>
                      <a:stretch>
                        <a:fillRect/>
                      </a:stretch>
                    </p:blipFill>
                    <p:spPr>
                      <a:xfrm>
                        <a:off x="2783781" y="786563"/>
                        <a:ext cx="638175" cy="477838"/>
                      </a:xfrm>
                      <a:prstGeom prst="rect">
                        <a:avLst/>
                      </a:prstGeom>
                    </p:spPr>
                  </p:pic>
                </p:oleObj>
              </mc:Fallback>
            </mc:AlternateContent>
          </a:graphicData>
        </a:graphic>
      </p:graphicFrame>
      <p:sp>
        <p:nvSpPr>
          <p:cNvPr id="3" name="Text Placeholder 2"/>
          <p:cNvSpPr>
            <a:spLocks noGrp="1"/>
          </p:cNvSpPr>
          <p:nvPr>
            <p:ph type="body" idx="1"/>
          </p:nvPr>
        </p:nvSpPr>
        <p:spPr>
          <a:xfrm>
            <a:off x="457199" y="1600200"/>
            <a:ext cx="8526379" cy="4525963"/>
          </a:xfrm>
        </p:spPr>
        <p:txBody>
          <a:bodyPr/>
          <a:lstStyle/>
          <a:p>
            <a:pPr>
              <a:buFont typeface="Times New Roman" pitchFamily="18" charset="0"/>
              <a:buChar char="•"/>
              <a:defRPr/>
            </a:pPr>
            <a:r>
              <a:rPr lang="en-US" sz="2200" dirty="0">
                <a:solidFill>
                  <a:schemeClr val="tx1"/>
                </a:solidFill>
                <a:latin typeface="+mn-lt"/>
                <a:ea typeface="Times New Roman" pitchFamily="18" charset="0"/>
                <a:cs typeface="Calibri" panose="020F0502020204030204" pitchFamily="34" charset="0"/>
              </a:rPr>
              <a:t>Applications remember numbers and other data in the computer’s memory and access that data through app elements called </a:t>
            </a:r>
            <a:r>
              <a:rPr lang="en-US" sz="2200" b="1" dirty="0">
                <a:solidFill>
                  <a:schemeClr val="tx1"/>
                </a:solidFill>
                <a:latin typeface="+mn-lt"/>
                <a:ea typeface="Times New Roman" pitchFamily="18" charset="0"/>
                <a:cs typeface="Calibri" panose="020F0502020204030204" pitchFamily="34" charset="0"/>
              </a:rPr>
              <a:t>variables</a:t>
            </a:r>
            <a:r>
              <a:rPr lang="en-US" sz="2200" dirty="0">
                <a:solidFill>
                  <a:schemeClr val="tx1"/>
                </a:solidFill>
                <a:latin typeface="+mn-lt"/>
                <a:ea typeface="Times New Roman" pitchFamily="18" charset="0"/>
                <a:cs typeface="Calibri" panose="020F0502020204030204" pitchFamily="34" charset="0"/>
              </a:rPr>
              <a:t>.</a:t>
            </a:r>
          </a:p>
          <a:p>
            <a:pPr>
              <a:buFont typeface="Times New Roman" pitchFamily="18" charset="0"/>
              <a:buChar char="•"/>
              <a:defRPr/>
            </a:pPr>
            <a:r>
              <a:rPr lang="en-US" sz="2200" dirty="0">
                <a:solidFill>
                  <a:schemeClr val="tx1"/>
                </a:solidFill>
                <a:latin typeface="+mn-lt"/>
                <a:ea typeface="Times New Roman" pitchFamily="18" charset="0"/>
                <a:cs typeface="Calibri" panose="020F0502020204030204" pitchFamily="34" charset="0"/>
              </a:rPr>
              <a:t>A </a:t>
            </a:r>
            <a:r>
              <a:rPr lang="en-US" sz="2200" b="1" dirty="0">
                <a:solidFill>
                  <a:schemeClr val="tx1"/>
                </a:solidFill>
                <a:latin typeface="+mn-lt"/>
                <a:ea typeface="Times New Roman" pitchFamily="18" charset="0"/>
                <a:cs typeface="Calibri" panose="020F0502020204030204" pitchFamily="34" charset="0"/>
              </a:rPr>
              <a:t>variable</a:t>
            </a:r>
            <a:r>
              <a:rPr lang="en-US" sz="2200" dirty="0">
                <a:solidFill>
                  <a:schemeClr val="tx1"/>
                </a:solidFill>
                <a:latin typeface="+mn-lt"/>
                <a:ea typeface="Times New Roman" pitchFamily="18" charset="0"/>
                <a:cs typeface="Calibri" panose="020F0502020204030204" pitchFamily="34" charset="0"/>
              </a:rPr>
              <a:t> is a location in the computer’s memory where a value can be stored for use later in an app.</a:t>
            </a:r>
          </a:p>
          <a:p>
            <a:pPr>
              <a:buFont typeface="Times New Roman" pitchFamily="18" charset="0"/>
              <a:buChar char="•"/>
              <a:defRPr/>
            </a:pPr>
            <a:r>
              <a:rPr lang="en-US" sz="2200" dirty="0">
                <a:solidFill>
                  <a:schemeClr val="tx1"/>
                </a:solidFill>
                <a:latin typeface="+mn-lt"/>
                <a:ea typeface="Times New Roman" pitchFamily="18" charset="0"/>
                <a:cs typeface="Calibri" panose="020F0502020204030204" pitchFamily="34" charset="0"/>
              </a:rPr>
              <a:t>A </a:t>
            </a:r>
            <a:r>
              <a:rPr lang="en-US" sz="2200" b="1" dirty="0">
                <a:solidFill>
                  <a:schemeClr val="tx1"/>
                </a:solidFill>
                <a:latin typeface="+mn-lt"/>
                <a:ea typeface="Times New Roman" pitchFamily="18" charset="0"/>
                <a:cs typeface="Calibri" panose="020F0502020204030204" pitchFamily="34" charset="0"/>
              </a:rPr>
              <a:t>variable declaration statement</a:t>
            </a:r>
            <a:r>
              <a:rPr lang="en-US" sz="2200" dirty="0">
                <a:solidFill>
                  <a:schemeClr val="tx1"/>
                </a:solidFill>
                <a:latin typeface="+mn-lt"/>
                <a:ea typeface="Times New Roman" pitchFamily="18" charset="0"/>
                <a:cs typeface="Calibri" panose="020F0502020204030204" pitchFamily="34" charset="0"/>
              </a:rPr>
              <a:t> (also called a </a:t>
            </a:r>
            <a:r>
              <a:rPr lang="en-US" sz="2200" b="1" dirty="0">
                <a:solidFill>
                  <a:schemeClr val="tx1"/>
                </a:solidFill>
                <a:latin typeface="+mn-lt"/>
                <a:ea typeface="Times New Roman" pitchFamily="18" charset="0"/>
                <a:cs typeface="Calibri" panose="020F0502020204030204" pitchFamily="34" charset="0"/>
              </a:rPr>
              <a:t>declaration</a:t>
            </a:r>
            <a:r>
              <a:rPr lang="en-US" sz="2200" dirty="0">
                <a:solidFill>
                  <a:schemeClr val="tx1"/>
                </a:solidFill>
                <a:latin typeface="+mn-lt"/>
                <a:ea typeface="Times New Roman" pitchFamily="18" charset="0"/>
                <a:cs typeface="Calibri" panose="020F0502020204030204" pitchFamily="34" charset="0"/>
              </a:rPr>
              <a:t>) specifies the name and type of a variable.</a:t>
            </a:r>
          </a:p>
          <a:p>
            <a:pPr marL="741600" lvl="1" indent="-284400">
              <a:buFont typeface="Arial" charset="0"/>
              <a:buChar char="–"/>
              <a:defRPr/>
            </a:pPr>
            <a:r>
              <a:rPr lang="en-US" sz="2200" dirty="0">
                <a:solidFill>
                  <a:schemeClr val="tx1"/>
                </a:solidFill>
                <a:latin typeface="+mn-lt"/>
                <a:ea typeface="Times New Roman" pitchFamily="18" charset="0"/>
                <a:cs typeface="Calibri" panose="020F0502020204030204" pitchFamily="34" charset="0"/>
              </a:rPr>
              <a:t>A variable’s name enables the app to access the value of the variable in memory—the name can be any valid identifier</a:t>
            </a:r>
            <a:r>
              <a:rPr lang="en-US" sz="2200" dirty="0" smtClean="0">
                <a:solidFill>
                  <a:schemeClr val="tx1"/>
                </a:solidFill>
                <a:latin typeface="+mn-lt"/>
                <a:ea typeface="Times New Roman" pitchFamily="18" charset="0"/>
                <a:cs typeface="Calibri" panose="020F0502020204030204" pitchFamily="34" charset="0"/>
              </a:rPr>
              <a:t>.</a:t>
            </a:r>
            <a:endParaRPr lang="en-US" sz="2200" dirty="0">
              <a:solidFill>
                <a:schemeClr val="tx1"/>
              </a:solidFill>
              <a:latin typeface="+mn-lt"/>
              <a:ea typeface="Times New Roman" pitchFamily="18" charset="0"/>
              <a:cs typeface="Calibri" panose="020F0502020204030204" pitchFamily="34" charset="0"/>
            </a:endParaRPr>
          </a:p>
          <a:p>
            <a:pPr marL="741600" lvl="1" indent="-284400">
              <a:buFont typeface="Arial" charset="0"/>
              <a:buChar char="–"/>
              <a:defRPr/>
            </a:pPr>
            <a:r>
              <a:rPr lang="en-US" sz="2200" dirty="0">
                <a:solidFill>
                  <a:schemeClr val="tx1"/>
                </a:solidFill>
                <a:latin typeface="+mn-lt"/>
                <a:ea typeface="Times New Roman" pitchFamily="18" charset="0"/>
                <a:cs typeface="Calibri" panose="020F0502020204030204" pitchFamily="34" charset="0"/>
              </a:rPr>
              <a:t>A variable’s type specifies what kind of information is stored at that location in memory</a:t>
            </a:r>
            <a:r>
              <a:rPr lang="en-US" sz="2200" dirty="0" smtClean="0">
                <a:solidFill>
                  <a:schemeClr val="tx1"/>
                </a:solidFill>
                <a:latin typeface="+mn-lt"/>
                <a:ea typeface="Times New Roman" pitchFamily="18" charset="0"/>
                <a:cs typeface="Calibri" panose="020F0502020204030204" pitchFamily="34" charset="0"/>
              </a:rPr>
              <a:t>.</a:t>
            </a:r>
            <a:endParaRPr lang="en-US" sz="2200" dirty="0">
              <a:solidFill>
                <a:schemeClr val="tx1"/>
              </a:solidFill>
              <a:latin typeface="+mn-lt"/>
            </a:endParaRPr>
          </a:p>
        </p:txBody>
      </p:sp>
    </p:spTree>
    <p:extLst>
      <p:ext uri="{BB962C8B-B14F-4D97-AF65-F5344CB8AC3E}">
        <p14:creationId xmlns:p14="http://schemas.microsoft.com/office/powerpoint/2010/main" val="34631800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3.14 Displaying the Sum of Two Numbers Input from the Keyboard </a:t>
            </a:r>
            <a:r>
              <a:rPr lang="en-US" sz="2000" b="0" dirty="0" smtClean="0"/>
              <a:t>(1 of 2)</a:t>
            </a:r>
            <a:endParaRPr lang="en-US" sz="2000" b="0" dirty="0"/>
          </a:p>
        </p:txBody>
      </p:sp>
      <p:pic>
        <p:nvPicPr>
          <p:cNvPr id="4" name="Picture 3" descr="The code for displaying the input sum of two numbers. Line 1: forward slash, forward slash, fig period 3.14 colon addition, period, c s. Line 2: forward slash, forward slash, displaying the sum of two numbers input from the keyboard, period. Line 3: using system semicolon. Line 4: blank. Line 5: class addition. Line 6: left brace. Line 7, indented once: forward slash, forward slash, main method begins execution of c, hash, app. Line 8, indented once: static void main, left parenthesis, right parenthesis. Line 9, indented once: left brace. Line 10, indented twice: I n t number 1 semicolon, forward slash, forward slash, declare first number to add. Line 11, indented twice: I n t number 2 semicolon, forward slash, forward slash, declare second number to add. Line 12, indented twice: I n t sum semicolon, forward slash, forward slash, declare sum of number 1 and number 2. Line 13, indented twice: blank. Line 14, indented twice: console, period, write, left parenthesis, open quotes, enter first integer, colon, close quotes, right parenthesis, semicolon, forward slash, forward slash, prompt user. Line 15, indented twice: forward slash, forward slash, read first number from user. Line 16, indented twice: number 1 = i n t, period, parse, left parenthesis, console, period, read line, left parenthesis, right parenthesis, right parenthesis, semicol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933" y="1693977"/>
            <a:ext cx="8094134" cy="3642364"/>
          </a:xfrm>
          <a:prstGeom prst="rect">
            <a:avLst/>
          </a:prstGeom>
        </p:spPr>
      </p:pic>
    </p:spTree>
    <p:extLst>
      <p:ext uri="{BB962C8B-B14F-4D97-AF65-F5344CB8AC3E}">
        <p14:creationId xmlns:p14="http://schemas.microsoft.com/office/powerpoint/2010/main" val="16724724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3.14 Displaying the Sum of Two Numbers Input from the </a:t>
            </a:r>
            <a:r>
              <a:rPr lang="en-US" dirty="0" smtClean="0"/>
              <a:t>Keyboard</a:t>
            </a:r>
            <a:r>
              <a:rPr lang="en-US" dirty="0"/>
              <a:t> </a:t>
            </a:r>
            <a:r>
              <a:rPr lang="en-US" sz="2000" b="0" dirty="0" smtClean="0"/>
              <a:t>(2 of 2)</a:t>
            </a:r>
            <a:endParaRPr lang="en-US" sz="2000" b="0" dirty="0"/>
          </a:p>
        </p:txBody>
      </p:sp>
      <p:pic>
        <p:nvPicPr>
          <p:cNvPr id="4" name="Picture 3" descr="The code for displaying the input sum of two numbers. Line 17, indented twice: blank. Line 18, indented twice: console, period, write, left parenthesis, open quotes, enter second integer, colon, close quotes, right parenthesis, semicolon, forward slash, forward slash, prompt user. Line 19, indented twice: forward slash, forward slash, read second number from user. Line 20, indented twice: number 2 = i n t, period, parse, left parenthesis, console, period, read line, left parenthesis, right parenthesis, right parenthesis, semicolon. Line 21, indented twice: blank. Line 22, indented twice: sum = number1 + number2, semicolon, forward slash forward slash add numbers. Line 23: blank. Line 24, indented twice: console, period, write line, left parenthesis, dollar sign dollar sign, open quotes, sum is, left brace, sum, right brace, close quotes, right parenthesis, semicolon, forward slash, forward slash display sum. Line 25: right brace, forward slash, forward slash, end main. Line 26: right brace, forward slash, forward slash, end class addition. Program code. Line 1: Enter first integer, colon, 45. Line 2: Enter second integer, colon, 72. Line 3: Sum is 1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730" y="1726445"/>
            <a:ext cx="8112540" cy="3375614"/>
          </a:xfrm>
          <a:prstGeom prst="rect">
            <a:avLst/>
          </a:prstGeom>
        </p:spPr>
      </p:pic>
    </p:spTree>
    <p:extLst>
      <p:ext uri="{BB962C8B-B14F-4D97-AF65-F5344CB8AC3E}">
        <p14:creationId xmlns:p14="http://schemas.microsoft.com/office/powerpoint/2010/main" val="5054398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3.6.1 Declaring </a:t>
            </a:r>
            <a:r>
              <a:rPr lang="en-US" dirty="0"/>
              <a:t>the </a:t>
            </a:r>
            <a:r>
              <a:rPr lang="en-US" dirty="0" smtClean="0">
                <a:latin typeface="Consolas" panose="020B0609020204030204" pitchFamily="49" charset="0"/>
                <a:cs typeface="Consolas" panose="020B0609020204030204" pitchFamily="49" charset="0"/>
              </a:rPr>
              <a:t>int</a:t>
            </a:r>
            <a:r>
              <a:rPr lang="en-US" dirty="0" smtClean="0"/>
              <a:t> </a:t>
            </a:r>
            <a:r>
              <a:rPr lang="en-US" dirty="0"/>
              <a:t>Variable </a:t>
            </a:r>
            <a:r>
              <a:rPr lang="en-US" dirty="0">
                <a:latin typeface="Consolas" panose="020B0609020204030204" pitchFamily="49" charset="0"/>
                <a:cs typeface="Consolas" panose="020B0609020204030204" pitchFamily="49" charset="0"/>
              </a:rPr>
              <a:t>number1</a:t>
            </a:r>
          </a:p>
        </p:txBody>
      </p:sp>
      <p:sp>
        <p:nvSpPr>
          <p:cNvPr id="3" name="Text Placeholder 2"/>
          <p:cNvSpPr>
            <a:spLocks noGrp="1"/>
          </p:cNvSpPr>
          <p:nvPr>
            <p:ph type="body" idx="1"/>
          </p:nvPr>
        </p:nvSpPr>
        <p:spPr/>
        <p:txBody>
          <a:bodyPr/>
          <a:lstStyle/>
          <a:p>
            <a:pPr>
              <a:buFont typeface="Times New Roman" panose="02020603050405020304" pitchFamily="18" charset="0"/>
              <a:buChar char="•"/>
            </a:pPr>
            <a:r>
              <a:rPr lang="en-US" altLang="en-US" sz="2400" dirty="0">
                <a:solidFill>
                  <a:schemeClr val="tx1"/>
                </a:solidFill>
                <a:latin typeface="+mn-lt"/>
                <a:ea typeface="Times New Roman" panose="02020603050405020304" pitchFamily="18" charset="0"/>
                <a:cs typeface="Calibri" panose="020F0502020204030204" pitchFamily="34" charset="0"/>
              </a:rPr>
              <a:t>Variables of type </a:t>
            </a:r>
            <a:r>
              <a:rPr lang="en-US" altLang="en-US" sz="2400" b="1" dirty="0">
                <a:solidFill>
                  <a:schemeClr val="tx1"/>
                </a:solidFill>
                <a:latin typeface="Consolas" panose="020B0609020204030204" pitchFamily="49" charset="0"/>
                <a:ea typeface="Times New Roman" panose="02020603050405020304" pitchFamily="18" charset="0"/>
                <a:cs typeface="Consolas" panose="020B0609020204030204" pitchFamily="49" charset="0"/>
              </a:rPr>
              <a:t>int</a:t>
            </a:r>
            <a:r>
              <a:rPr lang="en-US" altLang="en-US" sz="2400" dirty="0">
                <a:solidFill>
                  <a:schemeClr val="tx1"/>
                </a:solidFill>
                <a:latin typeface="+mn-lt"/>
                <a:ea typeface="Times New Roman" panose="02020603050405020304" pitchFamily="18" charset="0"/>
                <a:cs typeface="Calibri" panose="020F0502020204030204" pitchFamily="34" charset="0"/>
              </a:rPr>
              <a:t> store </a:t>
            </a:r>
            <a:r>
              <a:rPr lang="en-US" altLang="en-US" sz="2400" b="1" dirty="0">
                <a:solidFill>
                  <a:schemeClr val="tx1"/>
                </a:solidFill>
                <a:latin typeface="+mn-lt"/>
                <a:ea typeface="Times New Roman" panose="02020603050405020304" pitchFamily="18" charset="0"/>
                <a:cs typeface="Calibri" panose="020F0502020204030204" pitchFamily="34" charset="0"/>
              </a:rPr>
              <a:t>integer</a:t>
            </a:r>
            <a:r>
              <a:rPr lang="en-US" altLang="en-US" sz="2400" dirty="0">
                <a:solidFill>
                  <a:schemeClr val="tx1"/>
                </a:solidFill>
                <a:latin typeface="+mn-lt"/>
                <a:ea typeface="Times New Roman" panose="02020603050405020304" pitchFamily="18" charset="0"/>
                <a:cs typeface="Calibri" panose="020F0502020204030204" pitchFamily="34" charset="0"/>
              </a:rPr>
              <a:t> values (whole numbers such as </a:t>
            </a:r>
            <a:r>
              <a:rPr lang="en-US" altLang="en-US" sz="2400" dirty="0">
                <a:solidFill>
                  <a:schemeClr val="tx1"/>
                </a:solidFill>
                <a:latin typeface="Consolas" panose="020B0609020204030204" pitchFamily="49" charset="0"/>
                <a:ea typeface="Times New Roman" panose="02020603050405020304" pitchFamily="18" charset="0"/>
                <a:cs typeface="Consolas" panose="020B0609020204030204" pitchFamily="49" charset="0"/>
              </a:rPr>
              <a:t>7</a:t>
            </a:r>
            <a:r>
              <a:rPr lang="en-US" altLang="en-US" sz="2400" dirty="0">
                <a:solidFill>
                  <a:schemeClr val="tx1"/>
                </a:solidFill>
                <a:latin typeface="+mn-lt"/>
                <a:ea typeface="Times New Roman" panose="02020603050405020304" pitchFamily="18" charset="0"/>
                <a:cs typeface="Calibri" panose="020F0502020204030204" pitchFamily="34" charset="0"/>
              </a:rPr>
              <a:t>,</a:t>
            </a:r>
            <a:r>
              <a:rPr lang="en-US" altLang="en-US" sz="2400" b="1" dirty="0">
                <a:solidFill>
                  <a:schemeClr val="tx1"/>
                </a:solidFill>
                <a:latin typeface="+mn-lt"/>
                <a:ea typeface="Times New Roman" panose="02020603050405020304" pitchFamily="18" charset="0"/>
                <a:cs typeface="Calibri" panose="020F0502020204030204" pitchFamily="34" charset="0"/>
              </a:rPr>
              <a:t> </a:t>
            </a:r>
            <a:r>
              <a:rPr lang="en-US" altLang="en-US" sz="2400" dirty="0">
                <a:solidFill>
                  <a:schemeClr val="tx1"/>
                </a:solidFill>
                <a:latin typeface="Consolas" panose="020B0609020204030204" pitchFamily="49" charset="0"/>
                <a:ea typeface="Times New Roman" panose="02020603050405020304" pitchFamily="18" charset="0"/>
                <a:cs typeface="Consolas" panose="020B0609020204030204" pitchFamily="49" charset="0"/>
              </a:rPr>
              <a:t>–11</a:t>
            </a:r>
            <a:r>
              <a:rPr lang="en-US" altLang="en-US" sz="2400" dirty="0">
                <a:solidFill>
                  <a:schemeClr val="tx1"/>
                </a:solidFill>
                <a:latin typeface="+mn-lt"/>
                <a:ea typeface="Times New Roman" panose="02020603050405020304" pitchFamily="18" charset="0"/>
                <a:cs typeface="Calibri" panose="020F0502020204030204" pitchFamily="34" charset="0"/>
              </a:rPr>
              <a:t>,</a:t>
            </a:r>
            <a:r>
              <a:rPr lang="en-US" altLang="en-US" sz="2400" b="1" dirty="0">
                <a:solidFill>
                  <a:schemeClr val="tx1"/>
                </a:solidFill>
                <a:latin typeface="+mn-lt"/>
                <a:ea typeface="Times New Roman" panose="02020603050405020304" pitchFamily="18" charset="0"/>
                <a:cs typeface="Calibri" panose="020F0502020204030204" pitchFamily="34" charset="0"/>
              </a:rPr>
              <a:t> </a:t>
            </a:r>
            <a:r>
              <a:rPr lang="en-US" altLang="en-US" sz="2400" dirty="0">
                <a:solidFill>
                  <a:schemeClr val="tx1"/>
                </a:solidFill>
                <a:latin typeface="Consolas" panose="020B0609020204030204" pitchFamily="49" charset="0"/>
                <a:ea typeface="Times New Roman" panose="02020603050405020304" pitchFamily="18" charset="0"/>
                <a:cs typeface="Consolas" panose="020B0609020204030204" pitchFamily="49" charset="0"/>
              </a:rPr>
              <a:t>0</a:t>
            </a:r>
            <a:r>
              <a:rPr lang="en-US" altLang="en-US" sz="2400" dirty="0">
                <a:solidFill>
                  <a:schemeClr val="tx1"/>
                </a:solidFill>
                <a:latin typeface="+mn-lt"/>
                <a:ea typeface="Times New Roman" panose="02020603050405020304" pitchFamily="18" charset="0"/>
                <a:cs typeface="Calibri" panose="020F0502020204030204" pitchFamily="34" charset="0"/>
              </a:rPr>
              <a:t> and </a:t>
            </a:r>
            <a:r>
              <a:rPr lang="en-US" altLang="en-US" sz="2400" dirty="0">
                <a:solidFill>
                  <a:schemeClr val="tx1"/>
                </a:solidFill>
                <a:latin typeface="Consolas" panose="020B0609020204030204" pitchFamily="49" charset="0"/>
                <a:ea typeface="Times New Roman" panose="02020603050405020304" pitchFamily="18" charset="0"/>
                <a:cs typeface="Consolas" panose="020B0609020204030204" pitchFamily="49" charset="0"/>
              </a:rPr>
              <a:t>31914</a:t>
            </a:r>
            <a:r>
              <a:rPr lang="en-US" altLang="en-US" sz="2400" dirty="0">
                <a:solidFill>
                  <a:schemeClr val="tx1"/>
                </a:solidFill>
                <a:latin typeface="+mn-lt"/>
                <a:ea typeface="Times New Roman" panose="02020603050405020304" pitchFamily="18" charset="0"/>
                <a:cs typeface="Calibri" panose="020F0502020204030204" pitchFamily="34" charset="0"/>
              </a:rPr>
              <a:t>).</a:t>
            </a:r>
          </a:p>
          <a:p>
            <a:pPr>
              <a:buFont typeface="Times New Roman" panose="02020603050405020304" pitchFamily="18" charset="0"/>
              <a:buChar char="•"/>
            </a:pPr>
            <a:r>
              <a:rPr lang="en-US" altLang="en-US" sz="2400" dirty="0">
                <a:solidFill>
                  <a:schemeClr val="tx1"/>
                </a:solidFill>
                <a:latin typeface="+mn-lt"/>
                <a:ea typeface="Times New Roman" panose="02020603050405020304" pitchFamily="18" charset="0"/>
                <a:cs typeface="Calibri" panose="020F0502020204030204" pitchFamily="34" charset="0"/>
              </a:rPr>
              <a:t>Types </a:t>
            </a:r>
            <a:r>
              <a:rPr lang="en-US" altLang="en-US" sz="2400" b="1" dirty="0" smtClean="0">
                <a:solidFill>
                  <a:schemeClr val="tx1"/>
                </a:solidFill>
                <a:latin typeface="Consolas" panose="020B0609020204030204" pitchFamily="49" charset="0"/>
                <a:ea typeface="Times New Roman" panose="02020603050405020304" pitchFamily="18" charset="0"/>
                <a:cs typeface="Consolas" panose="020B0609020204030204" pitchFamily="49" charset="0"/>
              </a:rPr>
              <a:t>float</a:t>
            </a:r>
            <a:r>
              <a:rPr lang="en-US" altLang="en-US" sz="2400" dirty="0" smtClean="0">
                <a:solidFill>
                  <a:schemeClr val="tx1"/>
                </a:solidFill>
                <a:latin typeface="Consolas" panose="020B0609020204030204" pitchFamily="49" charset="0"/>
                <a:ea typeface="Times New Roman" panose="02020603050405020304" pitchFamily="18" charset="0"/>
                <a:cs typeface="Consolas" panose="020B0609020204030204" pitchFamily="49" charset="0"/>
              </a:rPr>
              <a:t>,</a:t>
            </a:r>
            <a:r>
              <a:rPr lang="en-US" altLang="en-US" sz="2400" b="1" dirty="0" smtClean="0">
                <a:solidFill>
                  <a:schemeClr val="tx1"/>
                </a:solidFill>
                <a:latin typeface="Consolas" panose="020B0609020204030204" pitchFamily="49" charset="0"/>
                <a:ea typeface="Times New Roman" panose="02020603050405020304" pitchFamily="18" charset="0"/>
                <a:cs typeface="Consolas" panose="020B0609020204030204" pitchFamily="49" charset="0"/>
              </a:rPr>
              <a:t>double</a:t>
            </a:r>
            <a:r>
              <a:rPr lang="en-US" altLang="en-US" sz="2400" dirty="0">
                <a:solidFill>
                  <a:schemeClr val="tx1"/>
                </a:solidFill>
                <a:latin typeface="Consolas" panose="020B0609020204030204" pitchFamily="49" charset="0"/>
                <a:ea typeface="Times New Roman" panose="02020603050405020304" pitchFamily="18" charset="0"/>
                <a:cs typeface="Consolas" panose="020B0609020204030204" pitchFamily="49" charset="0"/>
              </a:rPr>
              <a:t> </a:t>
            </a:r>
            <a:r>
              <a:rPr lang="en-US" altLang="en-US" sz="2400" dirty="0" smtClean="0">
                <a:solidFill>
                  <a:schemeClr val="tx1"/>
                </a:solidFill>
                <a:latin typeface="+mn-lt"/>
                <a:ea typeface="Times New Roman" panose="02020603050405020304" pitchFamily="18" charset="0"/>
                <a:cs typeface="Calibri" panose="020F0502020204030204" pitchFamily="34" charset="0"/>
              </a:rPr>
              <a:t>and </a:t>
            </a:r>
            <a:r>
              <a:rPr lang="en-US" altLang="en-US" sz="2400" b="1" dirty="0">
                <a:solidFill>
                  <a:schemeClr val="tx1"/>
                </a:solidFill>
                <a:latin typeface="Consolas" panose="020B0609020204030204" pitchFamily="49" charset="0"/>
                <a:ea typeface="Times New Roman" panose="02020603050405020304" pitchFamily="18" charset="0"/>
                <a:cs typeface="Consolas" panose="020B0609020204030204" pitchFamily="49" charset="0"/>
              </a:rPr>
              <a:t>decimal</a:t>
            </a:r>
            <a:r>
              <a:rPr lang="en-US" altLang="en-US" sz="2400" dirty="0">
                <a:solidFill>
                  <a:schemeClr val="tx1"/>
                </a:solidFill>
                <a:latin typeface="+mn-lt"/>
                <a:ea typeface="Times New Roman" panose="02020603050405020304" pitchFamily="18" charset="0"/>
                <a:cs typeface="Calibri" panose="020F0502020204030204" pitchFamily="34" charset="0"/>
              </a:rPr>
              <a:t> specify real numbers (numbers with decimal points).</a:t>
            </a:r>
          </a:p>
          <a:p>
            <a:pPr>
              <a:buFont typeface="Times New Roman" panose="02020603050405020304" pitchFamily="18" charset="0"/>
              <a:buChar char="•"/>
            </a:pPr>
            <a:r>
              <a:rPr lang="en-US" altLang="en-US" sz="2400" dirty="0">
                <a:solidFill>
                  <a:schemeClr val="tx1"/>
                </a:solidFill>
                <a:latin typeface="+mn-lt"/>
                <a:ea typeface="Times New Roman" panose="02020603050405020304" pitchFamily="18" charset="0"/>
                <a:cs typeface="Calibri" panose="020F0502020204030204" pitchFamily="34" charset="0"/>
              </a:rPr>
              <a:t>Type </a:t>
            </a:r>
            <a:r>
              <a:rPr lang="en-US" altLang="en-US" sz="2400" b="1" dirty="0">
                <a:solidFill>
                  <a:schemeClr val="tx1"/>
                </a:solidFill>
                <a:latin typeface="Consolas" panose="020B0609020204030204" pitchFamily="49" charset="0"/>
                <a:ea typeface="Times New Roman" panose="02020603050405020304" pitchFamily="18" charset="0"/>
                <a:cs typeface="Consolas" panose="020B0609020204030204" pitchFamily="49" charset="0"/>
              </a:rPr>
              <a:t>char</a:t>
            </a:r>
            <a:r>
              <a:rPr lang="en-US" altLang="en-US" sz="2400" dirty="0">
                <a:solidFill>
                  <a:schemeClr val="tx1"/>
                </a:solidFill>
                <a:latin typeface="+mn-lt"/>
                <a:ea typeface="Times New Roman" panose="02020603050405020304" pitchFamily="18" charset="0"/>
                <a:cs typeface="Calibri" panose="020F0502020204030204" pitchFamily="34" charset="0"/>
              </a:rPr>
              <a:t> represents a single character.</a:t>
            </a:r>
          </a:p>
          <a:p>
            <a:pPr>
              <a:buFont typeface="Times New Roman" panose="02020603050405020304" pitchFamily="18" charset="0"/>
              <a:buChar char="•"/>
            </a:pPr>
            <a:r>
              <a:rPr lang="en-US" altLang="en-US" sz="2400" dirty="0">
                <a:solidFill>
                  <a:schemeClr val="tx1"/>
                </a:solidFill>
                <a:latin typeface="+mn-lt"/>
                <a:ea typeface="Times New Roman" panose="02020603050405020304" pitchFamily="18" charset="0"/>
                <a:cs typeface="Calibri" panose="020F0502020204030204" pitchFamily="34" charset="0"/>
              </a:rPr>
              <a:t>These types are called </a:t>
            </a:r>
            <a:r>
              <a:rPr lang="en-US" altLang="en-US" sz="2400" b="1" dirty="0">
                <a:solidFill>
                  <a:schemeClr val="tx1"/>
                </a:solidFill>
                <a:latin typeface="+mn-lt"/>
                <a:ea typeface="Times New Roman" panose="02020603050405020304" pitchFamily="18" charset="0"/>
                <a:cs typeface="Calibri" panose="020F0502020204030204" pitchFamily="34" charset="0"/>
              </a:rPr>
              <a:t>simple types</a:t>
            </a:r>
            <a:r>
              <a:rPr lang="en-US" altLang="en-US" sz="2400" dirty="0">
                <a:solidFill>
                  <a:schemeClr val="tx1"/>
                </a:solidFill>
                <a:latin typeface="+mn-lt"/>
                <a:ea typeface="Times New Roman" panose="02020603050405020304" pitchFamily="18" charset="0"/>
                <a:cs typeface="Calibri" panose="020F0502020204030204" pitchFamily="34" charset="0"/>
              </a:rPr>
              <a:t>. Simple-type names are keywords and must appear in all lowercase </a:t>
            </a:r>
            <a:r>
              <a:rPr lang="en-US" altLang="en-US" sz="2400" dirty="0" smtClean="0">
                <a:solidFill>
                  <a:schemeClr val="tx1"/>
                </a:solidFill>
                <a:latin typeface="+mn-lt"/>
                <a:ea typeface="Times New Roman" panose="02020603050405020304" pitchFamily="18" charset="0"/>
                <a:cs typeface="Calibri" panose="020F0502020204030204" pitchFamily="34" charset="0"/>
              </a:rPr>
              <a:t>letters.</a:t>
            </a:r>
          </a:p>
        </p:txBody>
      </p:sp>
    </p:spTree>
    <p:extLst>
      <p:ext uri="{BB962C8B-B14F-4D97-AF65-F5344CB8AC3E}">
        <p14:creationId xmlns:p14="http://schemas.microsoft.com/office/powerpoint/2010/main" val="25451529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Good Programming Practice 3.6</a:t>
            </a:r>
          </a:p>
        </p:txBody>
      </p:sp>
      <p:sp>
        <p:nvSpPr>
          <p:cNvPr id="3" name="Text Placeholder 2"/>
          <p:cNvSpPr>
            <a:spLocks noGrp="1"/>
          </p:cNvSpPr>
          <p:nvPr>
            <p:ph type="body" idx="1"/>
          </p:nvPr>
        </p:nvSpPr>
        <p:spPr/>
        <p:txBody>
          <a:bodyPr/>
          <a:lstStyle/>
          <a:p>
            <a:pPr marL="0" indent="0">
              <a:buNone/>
            </a:pPr>
            <a:r>
              <a:rPr lang="en-US" sz="2400" dirty="0">
                <a:latin typeface="+mn-lt"/>
              </a:rPr>
              <a:t>Declare each variable on a separate line. This format allows a comment to be easily inserted next to each declaration.</a:t>
            </a:r>
          </a:p>
        </p:txBody>
      </p:sp>
    </p:spTree>
    <p:extLst>
      <p:ext uri="{BB962C8B-B14F-4D97-AF65-F5344CB8AC3E}">
        <p14:creationId xmlns:p14="http://schemas.microsoft.com/office/powerpoint/2010/main" val="8976812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Good Programming Practice 3.7</a:t>
            </a:r>
          </a:p>
        </p:txBody>
      </p:sp>
      <p:sp>
        <p:nvSpPr>
          <p:cNvPr id="3" name="Text Placeholder 2"/>
          <p:cNvSpPr>
            <a:spLocks noGrp="1"/>
          </p:cNvSpPr>
          <p:nvPr>
            <p:ph type="body" idx="1"/>
          </p:nvPr>
        </p:nvSpPr>
        <p:spPr/>
        <p:txBody>
          <a:bodyPr/>
          <a:lstStyle/>
          <a:p>
            <a:pPr marL="0" indent="0">
              <a:buNone/>
            </a:pPr>
            <a:r>
              <a:rPr lang="en-US" sz="2400" dirty="0">
                <a:latin typeface="+mn-lt"/>
              </a:rPr>
              <a:t>Choosing meaningful variable names helps code to be </a:t>
            </a:r>
            <a:r>
              <a:rPr lang="en-US" sz="2400" b="1" dirty="0">
                <a:latin typeface="+mn-lt"/>
              </a:rPr>
              <a:t>self-documenting</a:t>
            </a:r>
            <a:r>
              <a:rPr lang="en-US" sz="2400" dirty="0">
                <a:latin typeface="+mn-lt"/>
              </a:rPr>
              <a:t> (i.e., one can understand the code simply by reading it rather than by reading documentation manuals or viewing an excessive number of comments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2892778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Good Programming Practice 3.8</a:t>
            </a:r>
          </a:p>
        </p:txBody>
      </p:sp>
      <p:sp>
        <p:nvSpPr>
          <p:cNvPr id="3" name="Text Placeholder 2"/>
          <p:cNvSpPr>
            <a:spLocks noGrp="1"/>
          </p:cNvSpPr>
          <p:nvPr>
            <p:ph type="body" idx="1"/>
          </p:nvPr>
        </p:nvSpPr>
        <p:spPr/>
        <p:txBody>
          <a:bodyPr/>
          <a:lstStyle/>
          <a:p>
            <a:pPr marL="0" indent="0">
              <a:buNone/>
            </a:pPr>
            <a:r>
              <a:rPr lang="en-US" sz="2400" dirty="0">
                <a:latin typeface="+mn-lt"/>
              </a:rPr>
              <a:t>By convention, variable-name identifiers begin with a lowercase letter, and every word in the name after the first word begins with a capital letter </a:t>
            </a:r>
            <a:r>
              <a:rPr lang="en-US" sz="2400" dirty="0">
                <a:latin typeface="+mn-lt"/>
                <a:cs typeface="Consolas" panose="020B0609020204030204" pitchFamily="49" charset="0"/>
              </a:rPr>
              <a:t>(e.g</a:t>
            </a:r>
            <a:r>
              <a:rPr lang="en-US" sz="2400" dirty="0" smtClean="0">
                <a:latin typeface="+mn-lt"/>
                <a:cs typeface="Consolas" panose="020B0609020204030204" pitchFamily="49" charset="0"/>
              </a:rPr>
              <a:t>., </a:t>
            </a:r>
            <a:r>
              <a:rPr lang="en-US" sz="2400" b="1" dirty="0" smtClean="0">
                <a:latin typeface="Consolas" panose="020B0609020204030204" pitchFamily="49" charset="0"/>
                <a:cs typeface="Consolas" panose="020B0609020204030204" pitchFamily="49" charset="0"/>
              </a:rPr>
              <a:t>firstNumber</a:t>
            </a:r>
            <a:r>
              <a:rPr lang="en-US" sz="2400" dirty="0" smtClean="0">
                <a:latin typeface="+mn-lt"/>
                <a:cs typeface="Consolas" panose="020B0609020204030204" pitchFamily="49" charset="0"/>
              </a:rPr>
              <a:t>).</a:t>
            </a:r>
            <a:r>
              <a:rPr lang="en-US" sz="2400" dirty="0" smtClean="0">
                <a:latin typeface="Consolas" panose="020B0609020204030204" pitchFamily="49" charset="0"/>
                <a:cs typeface="Consolas" panose="020B0609020204030204" pitchFamily="49" charset="0"/>
              </a:rPr>
              <a:t> </a:t>
            </a:r>
            <a:r>
              <a:rPr lang="en-US" sz="2400" dirty="0" smtClean="0">
                <a:latin typeface="+mn-lt"/>
              </a:rPr>
              <a:t>This </a:t>
            </a:r>
            <a:r>
              <a:rPr lang="en-US" sz="2400" dirty="0">
                <a:latin typeface="+mn-lt"/>
              </a:rPr>
              <a:t>naming convention is known as camel case.</a:t>
            </a:r>
          </a:p>
        </p:txBody>
      </p:sp>
    </p:spTree>
    <p:extLst>
      <p:ext uri="{BB962C8B-B14F-4D97-AF65-F5344CB8AC3E}">
        <p14:creationId xmlns:p14="http://schemas.microsoft.com/office/powerpoint/2010/main" val="10816528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3.6.3 Prompting the User for Input</a:t>
            </a:r>
          </a:p>
        </p:txBody>
      </p:sp>
      <p:sp>
        <p:nvSpPr>
          <p:cNvPr id="3" name="Text Placeholder 2"/>
          <p:cNvSpPr>
            <a:spLocks noGrp="1"/>
          </p:cNvSpPr>
          <p:nvPr>
            <p:ph type="body" idx="1"/>
          </p:nvPr>
        </p:nvSpPr>
        <p:spPr/>
        <p:txBody>
          <a:bodyPr/>
          <a:lstStyle/>
          <a:p>
            <a:pPr>
              <a:buFont typeface="Times New Roman" pitchFamily="18" charset="0"/>
              <a:buChar char="•"/>
              <a:defRPr/>
            </a:pPr>
            <a:r>
              <a:rPr lang="en-US" sz="2400" dirty="0">
                <a:latin typeface="+mn-lt"/>
              </a:rPr>
              <a:t>A </a:t>
            </a:r>
            <a:r>
              <a:rPr lang="en-US" sz="2400" b="1" dirty="0">
                <a:latin typeface="+mn-lt"/>
              </a:rPr>
              <a:t>prompt</a:t>
            </a:r>
            <a:r>
              <a:rPr lang="en-US" sz="2400" dirty="0">
                <a:latin typeface="+mn-lt"/>
              </a:rPr>
              <a:t> because it directs the user to take a specific </a:t>
            </a:r>
            <a:r>
              <a:rPr lang="en-US" sz="2400" dirty="0" smtClean="0">
                <a:latin typeface="+mn-lt"/>
              </a:rPr>
              <a:t>action</a:t>
            </a:r>
            <a:endParaRPr lang="en-US" sz="2400" dirty="0">
              <a:latin typeface="+mn-lt"/>
            </a:endParaRPr>
          </a:p>
        </p:txBody>
      </p:sp>
    </p:spTree>
    <p:extLst>
      <p:ext uri="{BB962C8B-B14F-4D97-AF65-F5344CB8AC3E}">
        <p14:creationId xmlns:p14="http://schemas.microsoft.com/office/powerpoint/2010/main" val="2538717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3.1 Introduction</a:t>
            </a:r>
            <a:endParaRPr lang="en-US" dirty="0"/>
          </a:p>
        </p:txBody>
      </p:sp>
      <p:sp>
        <p:nvSpPr>
          <p:cNvPr id="3" name="Text Placeholder 2"/>
          <p:cNvSpPr>
            <a:spLocks noGrp="1"/>
          </p:cNvSpPr>
          <p:nvPr>
            <p:ph type="body" idx="1"/>
          </p:nvPr>
        </p:nvSpPr>
        <p:spPr/>
        <p:txBody>
          <a:bodyPr/>
          <a:lstStyle/>
          <a:p>
            <a:pPr eaLnBrk="1" hangingPunct="1"/>
            <a:r>
              <a:rPr lang="en-US" altLang="en-US" sz="2400" b="1" dirty="0">
                <a:solidFill>
                  <a:schemeClr val="tx1"/>
                </a:solidFill>
                <a:latin typeface="+mn-lt"/>
                <a:ea typeface="Times New Roman" panose="02020603050405020304" pitchFamily="18" charset="0"/>
                <a:cs typeface="Calibri" panose="020F0502020204030204" pitchFamily="34" charset="0"/>
              </a:rPr>
              <a:t>Console apps</a:t>
            </a:r>
            <a:r>
              <a:rPr lang="en-US" altLang="en-US" sz="2400" dirty="0">
                <a:latin typeface="+mn-lt"/>
                <a:ea typeface="Times New Roman" panose="02020603050405020304" pitchFamily="18" charset="0"/>
                <a:cs typeface="Calibri" panose="020F0502020204030204" pitchFamily="34" charset="0"/>
              </a:rPr>
              <a:t> input and output text in a </a:t>
            </a:r>
            <a:r>
              <a:rPr lang="en-US" altLang="en-US" sz="2400" b="1" dirty="0">
                <a:solidFill>
                  <a:schemeClr val="tx1"/>
                </a:solidFill>
                <a:latin typeface="+mn-lt"/>
                <a:ea typeface="Times New Roman" panose="02020603050405020304" pitchFamily="18" charset="0"/>
                <a:cs typeface="Calibri" panose="020F0502020204030204" pitchFamily="34" charset="0"/>
              </a:rPr>
              <a:t>console window</a:t>
            </a:r>
            <a:r>
              <a:rPr lang="en-US" altLang="en-US" sz="2400" dirty="0">
                <a:latin typeface="+mn-lt"/>
                <a:ea typeface="Times New Roman" panose="02020603050405020304" pitchFamily="18" charset="0"/>
                <a:cs typeface="Calibri" panose="020F0502020204030204" pitchFamily="34" charset="0"/>
              </a:rPr>
              <a:t>, which in Windows is known as the </a:t>
            </a:r>
            <a:r>
              <a:rPr lang="en-US" altLang="en-US" sz="2400" b="1" dirty="0">
                <a:latin typeface="+mn-lt"/>
                <a:ea typeface="Times New Roman" panose="02020603050405020304" pitchFamily="18" charset="0"/>
                <a:cs typeface="Calibri" panose="020F0502020204030204" pitchFamily="34" charset="0"/>
              </a:rPr>
              <a:t>Command Prompt</a:t>
            </a:r>
            <a:r>
              <a:rPr lang="en-US" altLang="en-US" sz="2400" dirty="0" smtClean="0">
                <a:latin typeface="+mn-lt"/>
                <a:ea typeface="Times New Roman" panose="02020603050405020304" pitchFamily="18" charset="0"/>
                <a:cs typeface="Calibri" panose="020F0502020204030204" pitchFamily="34" charset="0"/>
              </a:rPr>
              <a:t>.</a:t>
            </a:r>
            <a:endParaRPr lang="en-US" altLang="en-US" sz="2400" dirty="0">
              <a:latin typeface="+mn-lt"/>
              <a:ea typeface="MS Mincho" pitchFamily="49" charset="-128"/>
              <a:cs typeface="Calibri" panose="020F0502020204030204" pitchFamily="34" charset="0"/>
            </a:endParaRPr>
          </a:p>
          <a:p>
            <a:pPr eaLnBrk="1" hangingPunct="1"/>
            <a:r>
              <a:rPr lang="en-US" altLang="en-US" sz="2400" dirty="0">
                <a:latin typeface="+mn-lt"/>
              </a:rPr>
              <a:t>Figure 3.1 shows the app’s source code and output</a:t>
            </a:r>
            <a:r>
              <a:rPr lang="en-US" altLang="en-US" sz="2400" dirty="0" smtClean="0">
                <a:latin typeface="+mn-lt"/>
              </a:rPr>
              <a:t>.</a:t>
            </a:r>
            <a:endParaRPr lang="en-US" altLang="en-US" sz="2400" dirty="0">
              <a:latin typeface="+mn-lt"/>
              <a:ea typeface="MS Mincho" pitchFamily="49" charset="-128"/>
            </a:endParaRPr>
          </a:p>
        </p:txBody>
      </p:sp>
    </p:spTree>
    <p:extLst>
      <p:ext uri="{BB962C8B-B14F-4D97-AF65-F5344CB8AC3E}">
        <p14:creationId xmlns:p14="http://schemas.microsoft.com/office/powerpoint/2010/main" val="193866290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3.6.4 Reading a Value into Variable </a:t>
            </a:r>
            <a:r>
              <a:rPr lang="en-US" dirty="0" smtClean="0">
                <a:latin typeface="Consolas" panose="020B0609020204030204" pitchFamily="49" charset="0"/>
                <a:cs typeface="Consolas" panose="020B0609020204030204" pitchFamily="49" charset="0"/>
              </a:rPr>
              <a:t>number1 </a:t>
            </a:r>
            <a:r>
              <a:rPr lang="en-US" sz="2000" b="0" dirty="0" smtClean="0">
                <a:latin typeface="Times New Roman" panose="02020603050405020304" pitchFamily="18" charset="0"/>
                <a:cs typeface="Times New Roman" panose="02020603050405020304" pitchFamily="18" charset="0"/>
              </a:rPr>
              <a:t>(1 of 2)</a:t>
            </a:r>
            <a:endParaRPr lang="en-US" sz="2000" b="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pPr>
              <a:buFont typeface="Times New Roman" pitchFamily="18" charset="0"/>
              <a:buChar char="•"/>
              <a:defRPr/>
            </a:pPr>
            <a:r>
              <a:rPr lang="en-US" sz="2400" dirty="0">
                <a:solidFill>
                  <a:srgbClr val="000000"/>
                </a:solidFill>
                <a:latin typeface="Consolas" panose="020B0609020204030204" pitchFamily="49" charset="0"/>
                <a:ea typeface="MS Mincho" pitchFamily="49" charset="-128"/>
                <a:cs typeface="Consolas" panose="020B0609020204030204" pitchFamily="49" charset="0"/>
              </a:rPr>
              <a:t>Console</a:t>
            </a:r>
            <a:r>
              <a:rPr lang="en-US" sz="2400" dirty="0">
                <a:solidFill>
                  <a:srgbClr val="000000"/>
                </a:solidFill>
                <a:latin typeface="+mn-lt"/>
                <a:ea typeface="MS Mincho" pitchFamily="49" charset="-128"/>
              </a:rPr>
              <a:t>’s </a:t>
            </a:r>
            <a:r>
              <a:rPr lang="en-US" sz="2400" b="1" dirty="0">
                <a:solidFill>
                  <a:schemeClr val="tx1"/>
                </a:solidFill>
                <a:latin typeface="+mn-lt"/>
                <a:ea typeface="MS Mincho" pitchFamily="49" charset="-128"/>
              </a:rPr>
              <a:t>ReadLine</a:t>
            </a:r>
            <a:r>
              <a:rPr lang="en-US" sz="2400" dirty="0">
                <a:solidFill>
                  <a:srgbClr val="000000"/>
                </a:solidFill>
                <a:latin typeface="+mn-lt"/>
                <a:ea typeface="MS Mincho" pitchFamily="49" charset="-128"/>
              </a:rPr>
              <a:t> method waits for the user to type a string of characters at the </a:t>
            </a:r>
            <a:r>
              <a:rPr lang="en-US" sz="2400" dirty="0" smtClean="0">
                <a:solidFill>
                  <a:srgbClr val="000000"/>
                </a:solidFill>
                <a:latin typeface="+mn-lt"/>
                <a:ea typeface="MS Mincho" pitchFamily="49" charset="-128"/>
              </a:rPr>
              <a:t>keyboard and </a:t>
            </a:r>
            <a:r>
              <a:rPr lang="en-US" sz="2400" dirty="0">
                <a:solidFill>
                  <a:srgbClr val="000000"/>
                </a:solidFill>
                <a:latin typeface="+mn-lt"/>
                <a:ea typeface="MS Mincho" pitchFamily="49" charset="-128"/>
              </a:rPr>
              <a:t>press the </a:t>
            </a:r>
            <a:r>
              <a:rPr lang="en-US" sz="2400" b="1" dirty="0">
                <a:solidFill>
                  <a:srgbClr val="000000"/>
                </a:solidFill>
                <a:latin typeface="+mn-lt"/>
                <a:ea typeface="MS Mincho" pitchFamily="49" charset="-128"/>
              </a:rPr>
              <a:t>Enter</a:t>
            </a:r>
            <a:r>
              <a:rPr lang="en-US" sz="2400" dirty="0">
                <a:solidFill>
                  <a:srgbClr val="000000"/>
                </a:solidFill>
                <a:latin typeface="+mn-lt"/>
                <a:ea typeface="MS Mincho" pitchFamily="49" charset="-128"/>
              </a:rPr>
              <a:t> key.</a:t>
            </a:r>
          </a:p>
          <a:p>
            <a:pPr>
              <a:buFont typeface="Times New Roman" pitchFamily="18" charset="0"/>
              <a:buChar char="•"/>
              <a:defRPr/>
            </a:pPr>
            <a:r>
              <a:rPr lang="en-US" sz="2400" dirty="0">
                <a:solidFill>
                  <a:srgbClr val="000000"/>
                </a:solidFill>
                <a:latin typeface="Consolas" panose="020B0609020204030204" pitchFamily="49" charset="0"/>
                <a:ea typeface="MS Mincho" pitchFamily="49" charset="-128"/>
                <a:cs typeface="Consolas" panose="020B0609020204030204" pitchFamily="49" charset="0"/>
              </a:rPr>
              <a:t>ReadLine</a:t>
            </a:r>
            <a:r>
              <a:rPr lang="en-US" sz="2400" dirty="0">
                <a:solidFill>
                  <a:srgbClr val="000000"/>
                </a:solidFill>
                <a:latin typeface="+mn-lt"/>
                <a:ea typeface="MS Mincho" pitchFamily="49" charset="-128"/>
              </a:rPr>
              <a:t> returns the text the user entered.</a:t>
            </a:r>
          </a:p>
          <a:p>
            <a:pPr>
              <a:buFont typeface="Times New Roman" pitchFamily="18" charset="0"/>
              <a:buChar char="•"/>
              <a:defRPr/>
            </a:pPr>
            <a:r>
              <a:rPr lang="en-US" sz="2400" dirty="0" smtClean="0">
                <a:solidFill>
                  <a:srgbClr val="000000"/>
                </a:solidFill>
                <a:latin typeface="+mn-lt"/>
                <a:ea typeface="MS Mincho" pitchFamily="49" charset="-128"/>
              </a:rPr>
              <a:t>The </a:t>
            </a:r>
            <a:r>
              <a:rPr lang="en-US" sz="2400" b="1" dirty="0" smtClean="0">
                <a:solidFill>
                  <a:schemeClr val="tx1"/>
                </a:solidFill>
                <a:latin typeface="Consolas" panose="020B0609020204030204" pitchFamily="49" charset="0"/>
                <a:ea typeface="MS Mincho" pitchFamily="49" charset="-128"/>
                <a:cs typeface="Consolas" panose="020B0609020204030204" pitchFamily="49" charset="0"/>
              </a:rPr>
              <a:t>int.Parse</a:t>
            </a:r>
            <a:r>
              <a:rPr lang="en-US" sz="2400" dirty="0" smtClean="0">
                <a:solidFill>
                  <a:srgbClr val="000000"/>
                </a:solidFill>
                <a:latin typeface="+mn-lt"/>
                <a:ea typeface="MS Mincho" pitchFamily="49" charset="-128"/>
              </a:rPr>
              <a:t> </a:t>
            </a:r>
            <a:r>
              <a:rPr lang="en-US" sz="2400" dirty="0">
                <a:solidFill>
                  <a:srgbClr val="000000"/>
                </a:solidFill>
                <a:latin typeface="+mn-lt"/>
                <a:ea typeface="MS Mincho" pitchFamily="49" charset="-128"/>
              </a:rPr>
              <a:t>method converts this sequence of characters into data of type </a:t>
            </a:r>
            <a:r>
              <a:rPr lang="en-US" sz="2400" dirty="0">
                <a:solidFill>
                  <a:srgbClr val="000000"/>
                </a:solidFill>
                <a:latin typeface="Consolas" panose="020B0609020204030204" pitchFamily="49" charset="0"/>
                <a:ea typeface="MS Mincho" pitchFamily="49" charset="-128"/>
                <a:cs typeface="Consolas" panose="020B0609020204030204" pitchFamily="49" charset="0"/>
              </a:rPr>
              <a:t>int</a:t>
            </a:r>
            <a:r>
              <a:rPr lang="en-US" sz="2400" dirty="0" smtClean="0">
                <a:solidFill>
                  <a:srgbClr val="000000"/>
                </a:solidFill>
                <a:latin typeface="+mn-lt"/>
                <a:ea typeface="MS Mincho" pitchFamily="49" charset="-128"/>
              </a:rPr>
              <a:t>.</a:t>
            </a:r>
            <a:endParaRPr lang="en-US" sz="2400" dirty="0">
              <a:solidFill>
                <a:srgbClr val="000000"/>
              </a:solidFill>
              <a:latin typeface="+mn-lt"/>
              <a:ea typeface="MS Mincho" pitchFamily="49" charset="-128"/>
            </a:endParaRPr>
          </a:p>
        </p:txBody>
      </p:sp>
    </p:spTree>
    <p:extLst>
      <p:ext uri="{BB962C8B-B14F-4D97-AF65-F5344CB8AC3E}">
        <p14:creationId xmlns:p14="http://schemas.microsoft.com/office/powerpoint/2010/main" val="25519192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3.6.4 Reading a Value into Variable </a:t>
            </a:r>
            <a:r>
              <a:rPr lang="en-US" dirty="0" smtClean="0">
                <a:latin typeface="Consolas" panose="020B0609020204030204" pitchFamily="49" charset="0"/>
                <a:cs typeface="Consolas" panose="020B0609020204030204" pitchFamily="49" charset="0"/>
              </a:rPr>
              <a:t>number1 </a:t>
            </a:r>
            <a:r>
              <a:rPr lang="en-US" sz="2000" b="0" dirty="0" smtClean="0">
                <a:latin typeface="Times New Roman" panose="02020603050405020304" pitchFamily="18" charset="0"/>
                <a:cs typeface="Times New Roman" panose="02020603050405020304" pitchFamily="18" charset="0"/>
              </a:rPr>
              <a:t>(2 of 2)</a:t>
            </a:r>
            <a:endParaRPr lang="en-US" sz="2000" b="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pPr>
              <a:buFont typeface="Times New Roman" pitchFamily="18" charset="0"/>
              <a:buChar char="•"/>
              <a:defRPr/>
            </a:pPr>
            <a:r>
              <a:rPr lang="en-US" sz="2400" dirty="0">
                <a:solidFill>
                  <a:schemeClr val="tx1"/>
                </a:solidFill>
                <a:latin typeface="+mn-lt"/>
                <a:ea typeface="MS Mincho" pitchFamily="49" charset="-128"/>
              </a:rPr>
              <a:t>A value can be stored in a variable using the </a:t>
            </a:r>
            <a:r>
              <a:rPr lang="en-US" sz="2400" b="1" dirty="0">
                <a:solidFill>
                  <a:schemeClr val="tx1"/>
                </a:solidFill>
                <a:latin typeface="+mn-lt"/>
                <a:ea typeface="MS Mincho" pitchFamily="49" charset="-128"/>
              </a:rPr>
              <a:t>assignment operator</a:t>
            </a:r>
            <a:r>
              <a:rPr lang="en-US" sz="2400" dirty="0">
                <a:solidFill>
                  <a:schemeClr val="tx1"/>
                </a:solidFill>
                <a:latin typeface="+mn-lt"/>
                <a:ea typeface="MS Mincho" pitchFamily="49" charset="-128"/>
              </a:rPr>
              <a:t>, </a:t>
            </a:r>
            <a:r>
              <a:rPr lang="en-US" sz="2400" b="1" dirty="0">
                <a:solidFill>
                  <a:schemeClr val="tx1"/>
                </a:solidFill>
                <a:latin typeface="+mn-lt"/>
                <a:ea typeface="MS Mincho" pitchFamily="49" charset="-128"/>
              </a:rPr>
              <a:t>=</a:t>
            </a:r>
            <a:r>
              <a:rPr lang="en-US" sz="2400" dirty="0">
                <a:solidFill>
                  <a:schemeClr val="tx1"/>
                </a:solidFill>
                <a:latin typeface="+mn-lt"/>
                <a:ea typeface="MS Mincho" pitchFamily="49" charset="-128"/>
              </a:rPr>
              <a:t>.</a:t>
            </a:r>
          </a:p>
          <a:p>
            <a:pPr>
              <a:buFont typeface="Times New Roman" pitchFamily="18" charset="0"/>
              <a:buChar char="•"/>
              <a:defRPr/>
            </a:pPr>
            <a:r>
              <a:rPr lang="en-US" sz="2400" dirty="0">
                <a:solidFill>
                  <a:schemeClr val="tx1"/>
                </a:solidFill>
                <a:latin typeface="+mn-lt"/>
                <a:ea typeface="MS Mincho" pitchFamily="49" charset="-128"/>
              </a:rPr>
              <a:t>Operator </a:t>
            </a:r>
            <a:r>
              <a:rPr lang="en-US" sz="2400" dirty="0">
                <a:solidFill>
                  <a:schemeClr val="tx1"/>
                </a:solidFill>
                <a:latin typeface="Consolas" panose="020B0609020204030204" pitchFamily="49" charset="0"/>
                <a:ea typeface="MS Mincho" pitchFamily="49" charset="-128"/>
                <a:cs typeface="Lucida Console" pitchFamily="49" charset="0"/>
              </a:rPr>
              <a:t>=</a:t>
            </a:r>
            <a:r>
              <a:rPr lang="en-US" sz="2400" dirty="0">
                <a:solidFill>
                  <a:schemeClr val="tx1"/>
                </a:solidFill>
                <a:latin typeface="+mn-lt"/>
                <a:ea typeface="MS Mincho" pitchFamily="49" charset="-128"/>
              </a:rPr>
              <a:t> is called a </a:t>
            </a:r>
            <a:r>
              <a:rPr lang="en-US" sz="2400" b="1" dirty="0">
                <a:solidFill>
                  <a:schemeClr val="tx1"/>
                </a:solidFill>
                <a:latin typeface="+mn-lt"/>
                <a:ea typeface="MS Mincho" pitchFamily="49" charset="-128"/>
              </a:rPr>
              <a:t>binary operator</a:t>
            </a:r>
            <a:r>
              <a:rPr lang="en-US" sz="2400" dirty="0">
                <a:solidFill>
                  <a:schemeClr val="tx1"/>
                </a:solidFill>
                <a:latin typeface="+mn-lt"/>
                <a:ea typeface="MS Mincho" pitchFamily="49" charset="-128"/>
              </a:rPr>
              <a:t>, because it works on two pieces of information, or </a:t>
            </a:r>
            <a:r>
              <a:rPr lang="en-US" sz="2400" b="1" dirty="0">
                <a:solidFill>
                  <a:schemeClr val="tx1"/>
                </a:solidFill>
                <a:latin typeface="+mn-lt"/>
                <a:ea typeface="MS Mincho" pitchFamily="49" charset="-128"/>
              </a:rPr>
              <a:t>operands</a:t>
            </a:r>
            <a:r>
              <a:rPr lang="en-US" sz="2400" dirty="0">
                <a:solidFill>
                  <a:schemeClr val="tx1"/>
                </a:solidFill>
                <a:latin typeface="+mn-lt"/>
                <a:ea typeface="MS Mincho" pitchFamily="49" charset="-128"/>
              </a:rPr>
              <a:t>.</a:t>
            </a:r>
          </a:p>
          <a:p>
            <a:pPr>
              <a:buFont typeface="Times New Roman" pitchFamily="18" charset="0"/>
              <a:buChar char="•"/>
              <a:defRPr/>
            </a:pPr>
            <a:r>
              <a:rPr lang="en-US" sz="2400" dirty="0">
                <a:solidFill>
                  <a:schemeClr val="tx1"/>
                </a:solidFill>
                <a:latin typeface="+mn-lt"/>
                <a:ea typeface="MS Mincho" pitchFamily="49" charset="-128"/>
              </a:rPr>
              <a:t>An </a:t>
            </a:r>
            <a:r>
              <a:rPr lang="en-US" sz="2400" b="1" dirty="0">
                <a:solidFill>
                  <a:schemeClr val="tx1"/>
                </a:solidFill>
                <a:latin typeface="+mn-lt"/>
                <a:ea typeface="MS Mincho" pitchFamily="49" charset="-128"/>
              </a:rPr>
              <a:t>assignment statement</a:t>
            </a:r>
            <a:r>
              <a:rPr lang="en-US" sz="2400" dirty="0">
                <a:solidFill>
                  <a:schemeClr val="tx1"/>
                </a:solidFill>
                <a:latin typeface="+mn-lt"/>
                <a:ea typeface="MS Mincho" pitchFamily="49" charset="-128"/>
              </a:rPr>
              <a:t> assigns a value to a variable.</a:t>
            </a:r>
          </a:p>
          <a:p>
            <a:pPr>
              <a:buFont typeface="Times New Roman" pitchFamily="18" charset="0"/>
              <a:buChar char="•"/>
              <a:defRPr/>
            </a:pPr>
            <a:r>
              <a:rPr lang="en-US" altLang="ja-JP" sz="2400" dirty="0">
                <a:solidFill>
                  <a:schemeClr val="tx1"/>
                </a:solidFill>
                <a:latin typeface="+mn-lt"/>
                <a:ea typeface="MS Mincho" pitchFamily="49" charset="-128"/>
              </a:rPr>
              <a:t>Everything to the right of the assignment operator, </a:t>
            </a:r>
            <a:r>
              <a:rPr lang="en-US" altLang="ja-JP" sz="2400" dirty="0">
                <a:solidFill>
                  <a:schemeClr val="tx1"/>
                </a:solidFill>
                <a:latin typeface="Consolas" panose="020B0609020204030204" pitchFamily="49" charset="0"/>
                <a:ea typeface="MS Mincho" pitchFamily="49" charset="-128"/>
              </a:rPr>
              <a:t>=</a:t>
            </a:r>
            <a:r>
              <a:rPr lang="en-US" altLang="ja-JP" sz="2400" dirty="0">
                <a:solidFill>
                  <a:schemeClr val="tx1"/>
                </a:solidFill>
                <a:latin typeface="+mn-lt"/>
                <a:ea typeface="MS Mincho" pitchFamily="49" charset="-128"/>
              </a:rPr>
              <a:t>, is always evaluated before the assignment is performed</a:t>
            </a:r>
            <a:r>
              <a:rPr lang="en-US" altLang="ja-JP" sz="2400" dirty="0" smtClean="0">
                <a:solidFill>
                  <a:schemeClr val="tx1"/>
                </a:solidFill>
                <a:latin typeface="+mn-lt"/>
                <a:ea typeface="MS Mincho" pitchFamily="49" charset="-128"/>
              </a:rPr>
              <a:t>.</a:t>
            </a:r>
            <a:endParaRPr lang="en-US" sz="2400" dirty="0">
              <a:solidFill>
                <a:schemeClr val="tx1"/>
              </a:solidFill>
              <a:latin typeface="+mn-lt"/>
              <a:ea typeface="MS Mincho" pitchFamily="49" charset="-128"/>
            </a:endParaRPr>
          </a:p>
        </p:txBody>
      </p:sp>
    </p:spTree>
    <p:extLst>
      <p:ext uri="{BB962C8B-B14F-4D97-AF65-F5344CB8AC3E}">
        <p14:creationId xmlns:p14="http://schemas.microsoft.com/office/powerpoint/2010/main" val="33337070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Good Programming Practice </a:t>
            </a:r>
            <a:r>
              <a:rPr lang="en-US" dirty="0" smtClean="0"/>
              <a:t>3.9</a:t>
            </a:r>
            <a:endParaRPr lang="en-US" dirty="0"/>
          </a:p>
        </p:txBody>
      </p:sp>
      <p:sp>
        <p:nvSpPr>
          <p:cNvPr id="3" name="Text Placeholder 2"/>
          <p:cNvSpPr>
            <a:spLocks noGrp="1"/>
          </p:cNvSpPr>
          <p:nvPr>
            <p:ph type="body" idx="1"/>
          </p:nvPr>
        </p:nvSpPr>
        <p:spPr/>
        <p:txBody>
          <a:bodyPr/>
          <a:lstStyle/>
          <a:p>
            <a:pPr marL="0" indent="0">
              <a:buNone/>
            </a:pPr>
            <a:r>
              <a:rPr lang="en-US" sz="2400" dirty="0">
                <a:latin typeface="+mn-lt"/>
              </a:rPr>
              <a:t>Place spaces on either side of a binary operator to make the code more readable.</a:t>
            </a:r>
          </a:p>
        </p:txBody>
      </p:sp>
    </p:spTree>
    <p:extLst>
      <p:ext uri="{BB962C8B-B14F-4D97-AF65-F5344CB8AC3E}">
        <p14:creationId xmlns:p14="http://schemas.microsoft.com/office/powerpoint/2010/main" val="2909654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latin typeface="Times New Roman" panose="02020603050405020304" pitchFamily="18" charset="0"/>
              </a:rPr>
              <a:t>3.6.5 Summing </a:t>
            </a:r>
            <a:r>
              <a:rPr lang="en-US" dirty="0">
                <a:latin typeface="Consolas" panose="020B0609020204030204" pitchFamily="49" charset="0"/>
                <a:cs typeface="Consolas" panose="020B0609020204030204" pitchFamily="49" charset="0"/>
              </a:rPr>
              <a:t>number1</a:t>
            </a:r>
            <a:r>
              <a:rPr lang="en-US" dirty="0">
                <a:latin typeface="Times New Roman" panose="02020603050405020304" pitchFamily="18" charset="0"/>
              </a:rPr>
              <a:t> and </a:t>
            </a:r>
            <a:r>
              <a:rPr lang="en-US" dirty="0">
                <a:latin typeface="Consolas" panose="020B0609020204030204" pitchFamily="49" charset="0"/>
                <a:cs typeface="Consolas" panose="020B0609020204030204" pitchFamily="49" charset="0"/>
              </a:rPr>
              <a:t>number2</a:t>
            </a:r>
          </a:p>
        </p:txBody>
      </p:sp>
      <p:sp>
        <p:nvSpPr>
          <p:cNvPr id="3" name="Text Placeholder 2"/>
          <p:cNvSpPr>
            <a:spLocks noGrp="1"/>
          </p:cNvSpPr>
          <p:nvPr>
            <p:ph type="body" idx="1"/>
          </p:nvPr>
        </p:nvSpPr>
        <p:spPr/>
        <p:txBody>
          <a:bodyPr/>
          <a:lstStyle/>
          <a:p>
            <a:pPr algn="just">
              <a:buFont typeface="Times New Roman" pitchFamily="18" charset="0"/>
              <a:buChar char="•"/>
              <a:defRPr/>
            </a:pPr>
            <a:r>
              <a:rPr lang="en-US" sz="2400" dirty="0">
                <a:solidFill>
                  <a:schemeClr val="tx1"/>
                </a:solidFill>
                <a:latin typeface="+mn-lt"/>
                <a:ea typeface="MS Mincho" pitchFamily="49" charset="-128"/>
              </a:rPr>
              <a:t>An </a:t>
            </a:r>
            <a:r>
              <a:rPr lang="en-US" sz="2400" b="1" dirty="0">
                <a:solidFill>
                  <a:schemeClr val="tx1"/>
                </a:solidFill>
                <a:latin typeface="+mn-lt"/>
                <a:ea typeface="MS Mincho" pitchFamily="49" charset="-128"/>
              </a:rPr>
              <a:t>expression</a:t>
            </a:r>
            <a:r>
              <a:rPr lang="en-US" sz="2400" dirty="0">
                <a:solidFill>
                  <a:schemeClr val="tx1"/>
                </a:solidFill>
                <a:latin typeface="+mn-lt"/>
                <a:ea typeface="MS Mincho" pitchFamily="49" charset="-128"/>
              </a:rPr>
              <a:t> is any portion of a statement that has a value associated with it.</a:t>
            </a:r>
          </a:p>
          <a:p>
            <a:pPr marL="741600" lvl="1" indent="-284400" algn="just">
              <a:buFont typeface="Arial" charset="0"/>
              <a:buChar char="–"/>
              <a:defRPr/>
            </a:pPr>
            <a:r>
              <a:rPr lang="en-US" sz="2400" dirty="0">
                <a:solidFill>
                  <a:schemeClr val="tx1"/>
                </a:solidFill>
                <a:latin typeface="+mn-lt"/>
                <a:ea typeface="MS Mincho" pitchFamily="49" charset="-128"/>
              </a:rPr>
              <a:t>The value of the expression </a:t>
            </a:r>
            <a:r>
              <a:rPr lang="en-US" sz="2400" dirty="0">
                <a:solidFill>
                  <a:schemeClr val="tx1"/>
                </a:solidFill>
                <a:latin typeface="Consolas" panose="020B0609020204030204" pitchFamily="49" charset="0"/>
                <a:ea typeface="MS Mincho" pitchFamily="49" charset="-128"/>
                <a:cs typeface="Consolas" panose="020B0609020204030204" pitchFamily="49" charset="0"/>
              </a:rPr>
              <a:t>number1 + number2 </a:t>
            </a:r>
            <a:r>
              <a:rPr lang="en-US" sz="2400" dirty="0">
                <a:solidFill>
                  <a:schemeClr val="tx1"/>
                </a:solidFill>
                <a:latin typeface="+mn-lt"/>
                <a:ea typeface="MS Mincho" pitchFamily="49" charset="-128"/>
              </a:rPr>
              <a:t>is the sum of the numbers.</a:t>
            </a:r>
          </a:p>
          <a:p>
            <a:pPr marL="741600" lvl="1" indent="-284400" algn="just">
              <a:buFont typeface="Arial" charset="0"/>
              <a:buChar char="–"/>
              <a:defRPr/>
            </a:pPr>
            <a:r>
              <a:rPr lang="en-US" sz="2400" dirty="0">
                <a:solidFill>
                  <a:schemeClr val="tx1"/>
                </a:solidFill>
                <a:latin typeface="+mn-lt"/>
                <a:ea typeface="MS Mincho" pitchFamily="49" charset="-128"/>
              </a:rPr>
              <a:t>The value of the expression </a:t>
            </a:r>
            <a:r>
              <a:rPr lang="en-US" sz="2400" dirty="0">
                <a:solidFill>
                  <a:schemeClr val="tx1"/>
                </a:solidFill>
                <a:latin typeface="Consolas" panose="020B0609020204030204" pitchFamily="49" charset="0"/>
                <a:ea typeface="MS Mincho" pitchFamily="49" charset="-128"/>
                <a:cs typeface="Consolas" panose="020B0609020204030204" pitchFamily="49" charset="0"/>
              </a:rPr>
              <a:t>Console.ReadLine() </a:t>
            </a:r>
            <a:r>
              <a:rPr lang="en-US" sz="2400" dirty="0">
                <a:solidFill>
                  <a:schemeClr val="tx1"/>
                </a:solidFill>
                <a:latin typeface="+mn-lt"/>
                <a:ea typeface="MS Mincho" pitchFamily="49" charset="-128"/>
              </a:rPr>
              <a:t>is the string of characters typed by the user.</a:t>
            </a:r>
            <a:endParaRPr lang="en-US" altLang="ja-JP" sz="2400" dirty="0">
              <a:solidFill>
                <a:schemeClr val="tx1"/>
              </a:solidFill>
              <a:latin typeface="+mn-lt"/>
              <a:ea typeface="MS Mincho" pitchFamily="49" charset="-128"/>
            </a:endParaRPr>
          </a:p>
          <a:p>
            <a:pPr>
              <a:buFont typeface="Times New Roman" pitchFamily="18" charset="0"/>
              <a:buChar char="•"/>
              <a:defRPr/>
            </a:pPr>
            <a:r>
              <a:rPr lang="en-US" altLang="ja-JP" sz="2400" dirty="0">
                <a:solidFill>
                  <a:schemeClr val="tx1"/>
                </a:solidFill>
                <a:latin typeface="+mn-lt"/>
                <a:ea typeface="MS Mincho" pitchFamily="49" charset="-128"/>
              </a:rPr>
              <a:t>Calculations can also be performed inside output statements</a:t>
            </a:r>
            <a:r>
              <a:rPr lang="en-US" altLang="ja-JP" sz="2400" dirty="0" smtClean="0">
                <a:solidFill>
                  <a:schemeClr val="tx1"/>
                </a:solidFill>
                <a:latin typeface="+mn-lt"/>
                <a:ea typeface="MS Mincho" pitchFamily="49" charset="-128"/>
              </a:rPr>
              <a:t>.</a:t>
            </a:r>
            <a:endParaRPr lang="en-US" sz="2400" dirty="0">
              <a:solidFill>
                <a:schemeClr val="tx1"/>
              </a:solidFill>
              <a:latin typeface="+mn-lt"/>
              <a:ea typeface="MS Mincho" pitchFamily="49" charset="-128"/>
            </a:endParaRPr>
          </a:p>
        </p:txBody>
      </p:sp>
    </p:spTree>
    <p:extLst>
      <p:ext uri="{BB962C8B-B14F-4D97-AF65-F5344CB8AC3E}">
        <p14:creationId xmlns:p14="http://schemas.microsoft.com/office/powerpoint/2010/main" val="26374611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3.7 Memory Concepts </a:t>
            </a:r>
            <a:r>
              <a:rPr lang="en-US" sz="2000" b="0" dirty="0" smtClean="0"/>
              <a:t>(1 of 4)</a:t>
            </a:r>
            <a:endParaRPr lang="en-US" sz="2000" b="0" dirty="0"/>
          </a:p>
        </p:txBody>
      </p:sp>
      <p:sp>
        <p:nvSpPr>
          <p:cNvPr id="3" name="Text Placeholder 2"/>
          <p:cNvSpPr>
            <a:spLocks noGrp="1"/>
          </p:cNvSpPr>
          <p:nvPr>
            <p:ph type="body" idx="1"/>
          </p:nvPr>
        </p:nvSpPr>
        <p:spPr/>
        <p:txBody>
          <a:bodyPr/>
          <a:lstStyle/>
          <a:p>
            <a:pPr>
              <a:buFont typeface="Times New Roman" pitchFamily="18" charset="0"/>
              <a:buChar char="•"/>
              <a:defRPr/>
            </a:pPr>
            <a:r>
              <a:rPr lang="en-US" sz="2400" dirty="0">
                <a:solidFill>
                  <a:schemeClr val="tx1"/>
                </a:solidFill>
                <a:latin typeface="+mn-lt"/>
                <a:ea typeface="MS Mincho" pitchFamily="49" charset="-128"/>
              </a:rPr>
              <a:t>Variable names actually correspond to </a:t>
            </a:r>
            <a:r>
              <a:rPr lang="en-US" sz="2400" b="1" dirty="0">
                <a:solidFill>
                  <a:schemeClr val="tx1"/>
                </a:solidFill>
                <a:latin typeface="+mn-lt"/>
                <a:ea typeface="MS Mincho" pitchFamily="49" charset="-128"/>
              </a:rPr>
              <a:t>locations</a:t>
            </a:r>
            <a:r>
              <a:rPr lang="en-US" sz="2400" dirty="0">
                <a:solidFill>
                  <a:schemeClr val="tx1"/>
                </a:solidFill>
                <a:latin typeface="+mn-lt"/>
                <a:ea typeface="MS Mincho" pitchFamily="49" charset="-128"/>
              </a:rPr>
              <a:t> in the computer’s memory.</a:t>
            </a:r>
          </a:p>
          <a:p>
            <a:pPr>
              <a:buFont typeface="Times New Roman" pitchFamily="18" charset="0"/>
              <a:buChar char="•"/>
              <a:defRPr/>
            </a:pPr>
            <a:r>
              <a:rPr lang="en-US" sz="2400" dirty="0">
                <a:solidFill>
                  <a:schemeClr val="tx1"/>
                </a:solidFill>
                <a:latin typeface="+mn-lt"/>
                <a:ea typeface="MS Mincho" pitchFamily="49" charset="-128"/>
              </a:rPr>
              <a:t>Every variable has a </a:t>
            </a:r>
            <a:r>
              <a:rPr lang="en-US" sz="2400" b="1" dirty="0">
                <a:solidFill>
                  <a:schemeClr val="tx1"/>
                </a:solidFill>
                <a:latin typeface="+mn-lt"/>
                <a:ea typeface="MS Mincho" pitchFamily="49" charset="-128"/>
              </a:rPr>
              <a:t>name</a:t>
            </a:r>
            <a:r>
              <a:rPr lang="en-US" sz="2400" dirty="0">
                <a:solidFill>
                  <a:schemeClr val="tx1"/>
                </a:solidFill>
                <a:latin typeface="+mn-lt"/>
                <a:ea typeface="MS Mincho" pitchFamily="49" charset="-128"/>
              </a:rPr>
              <a:t>, a </a:t>
            </a:r>
            <a:r>
              <a:rPr lang="en-US" sz="2400" b="1" dirty="0">
                <a:solidFill>
                  <a:schemeClr val="tx1"/>
                </a:solidFill>
                <a:latin typeface="+mn-lt"/>
                <a:ea typeface="MS Mincho" pitchFamily="49" charset="-128"/>
              </a:rPr>
              <a:t>type</a:t>
            </a:r>
            <a:r>
              <a:rPr lang="en-US" sz="2400" dirty="0">
                <a:solidFill>
                  <a:schemeClr val="tx1"/>
                </a:solidFill>
                <a:latin typeface="+mn-lt"/>
                <a:ea typeface="MS Mincho" pitchFamily="49" charset="-128"/>
              </a:rPr>
              <a:t>, a </a:t>
            </a:r>
            <a:r>
              <a:rPr lang="en-US" sz="2400" b="1" dirty="0">
                <a:solidFill>
                  <a:schemeClr val="tx1"/>
                </a:solidFill>
                <a:latin typeface="+mn-lt"/>
                <a:ea typeface="MS Mincho" pitchFamily="49" charset="-128"/>
              </a:rPr>
              <a:t>size</a:t>
            </a:r>
            <a:r>
              <a:rPr lang="en-US" sz="2400" dirty="0">
                <a:solidFill>
                  <a:schemeClr val="tx1"/>
                </a:solidFill>
                <a:latin typeface="+mn-lt"/>
                <a:ea typeface="MS Mincho" pitchFamily="49" charset="-128"/>
              </a:rPr>
              <a:t> and a </a:t>
            </a:r>
            <a:r>
              <a:rPr lang="en-US" sz="2400" b="1" dirty="0">
                <a:solidFill>
                  <a:schemeClr val="tx1"/>
                </a:solidFill>
                <a:latin typeface="+mn-lt"/>
                <a:ea typeface="MS Mincho" pitchFamily="49" charset="-128"/>
              </a:rPr>
              <a:t>value</a:t>
            </a:r>
            <a:r>
              <a:rPr lang="en-US" sz="2400" dirty="0">
                <a:solidFill>
                  <a:schemeClr val="tx1"/>
                </a:solidFill>
                <a:latin typeface="+mn-lt"/>
                <a:ea typeface="MS Mincho" pitchFamily="49" charset="-128"/>
              </a:rPr>
              <a:t>.</a:t>
            </a:r>
          </a:p>
          <a:p>
            <a:pPr>
              <a:buFont typeface="Times New Roman" pitchFamily="18" charset="0"/>
              <a:buChar char="•"/>
              <a:defRPr/>
            </a:pPr>
            <a:r>
              <a:rPr lang="en-US" altLang="ja-JP" sz="2400" dirty="0">
                <a:solidFill>
                  <a:schemeClr val="tx1"/>
                </a:solidFill>
                <a:latin typeface="+mn-lt"/>
                <a:ea typeface="MS Mincho" pitchFamily="49" charset="-128"/>
              </a:rPr>
              <a:t>In </a:t>
            </a:r>
            <a:r>
              <a:rPr lang="en-US" altLang="ja-JP" sz="2400" dirty="0" smtClean="0">
                <a:solidFill>
                  <a:schemeClr val="tx1"/>
                </a:solidFill>
                <a:latin typeface="+mn-lt"/>
                <a:ea typeface="MS Mincho" pitchFamily="49" charset="-128"/>
              </a:rPr>
              <a:t>Figure</a:t>
            </a:r>
            <a:r>
              <a:rPr lang="en-US" altLang="ja-JP" sz="2400" dirty="0">
                <a:solidFill>
                  <a:schemeClr val="tx1"/>
                </a:solidFill>
                <a:latin typeface="+mn-lt"/>
                <a:ea typeface="MS Mincho" pitchFamily="49" charset="-128"/>
              </a:rPr>
              <a:t> 3.15, the computer has placed the value </a:t>
            </a:r>
            <a:r>
              <a:rPr lang="en-US" altLang="ja-JP" sz="2400" dirty="0">
                <a:solidFill>
                  <a:schemeClr val="tx1"/>
                </a:solidFill>
                <a:latin typeface="Consolas" panose="020B0609020204030204" pitchFamily="49" charset="0"/>
                <a:ea typeface="MS Mincho" pitchFamily="49" charset="-128"/>
                <a:cs typeface="Consolas" panose="020B0609020204030204" pitchFamily="49" charset="0"/>
              </a:rPr>
              <a:t>45</a:t>
            </a:r>
            <a:r>
              <a:rPr lang="en-US" altLang="ja-JP" sz="2400" dirty="0">
                <a:solidFill>
                  <a:schemeClr val="tx1"/>
                </a:solidFill>
                <a:latin typeface="+mn-lt"/>
                <a:ea typeface="MS Mincho" pitchFamily="49" charset="-128"/>
              </a:rPr>
              <a:t> in the memory location corresponding to </a:t>
            </a:r>
            <a:r>
              <a:rPr lang="en-US" altLang="ja-JP" sz="2400" dirty="0">
                <a:solidFill>
                  <a:schemeClr val="tx1"/>
                </a:solidFill>
                <a:latin typeface="Consolas" panose="020B0609020204030204" pitchFamily="49" charset="0"/>
                <a:ea typeface="MS Mincho" pitchFamily="49" charset="-128"/>
                <a:cs typeface="Consolas" panose="020B0609020204030204" pitchFamily="49" charset="0"/>
              </a:rPr>
              <a:t>number1</a:t>
            </a:r>
            <a:r>
              <a:rPr lang="en-US" altLang="ja-JP" sz="2400" dirty="0" smtClean="0">
                <a:solidFill>
                  <a:schemeClr val="tx1"/>
                </a:solidFill>
                <a:latin typeface="+mn-lt"/>
                <a:ea typeface="MS Mincho" pitchFamily="49" charset="-128"/>
              </a:rPr>
              <a:t>.</a:t>
            </a:r>
            <a:endParaRPr lang="en-US" sz="2400" dirty="0">
              <a:solidFill>
                <a:schemeClr val="tx1"/>
              </a:solidFill>
              <a:latin typeface="+mn-lt"/>
              <a:ea typeface="MS Mincho" pitchFamily="49" charset="-128"/>
            </a:endParaRPr>
          </a:p>
        </p:txBody>
      </p:sp>
    </p:spTree>
    <p:extLst>
      <p:ext uri="{BB962C8B-B14F-4D97-AF65-F5344CB8AC3E}">
        <p14:creationId xmlns:p14="http://schemas.microsoft.com/office/powerpoint/2010/main" val="42495560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3.15 Memory </a:t>
            </a:r>
            <a:r>
              <a:rPr lang="en-US" dirty="0"/>
              <a:t>Location Showing the Name and Value of Variable </a:t>
            </a:r>
            <a:r>
              <a:rPr lang="en-US" dirty="0">
                <a:latin typeface="Consolas" panose="020B0609020204030204" pitchFamily="49" charset="0"/>
                <a:cs typeface="Consolas" panose="020B0609020204030204" pitchFamily="49" charset="0"/>
              </a:rPr>
              <a:t>number1</a:t>
            </a:r>
          </a:p>
        </p:txBody>
      </p:sp>
      <p:pic>
        <p:nvPicPr>
          <p:cNvPr id="4" name="Picture 3" descr="The value 45 is placed in the memory location number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039" y="2495292"/>
            <a:ext cx="7905921" cy="832701"/>
          </a:xfrm>
          <a:prstGeom prst="rect">
            <a:avLst/>
          </a:prstGeom>
        </p:spPr>
      </p:pic>
    </p:spTree>
    <p:extLst>
      <p:ext uri="{BB962C8B-B14F-4D97-AF65-F5344CB8AC3E}">
        <p14:creationId xmlns:p14="http://schemas.microsoft.com/office/powerpoint/2010/main" val="29348636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3.7 Memory Concepts </a:t>
            </a:r>
            <a:r>
              <a:rPr lang="en-US" sz="2000" b="0" dirty="0" smtClean="0"/>
              <a:t>(2 </a:t>
            </a:r>
            <a:r>
              <a:rPr lang="en-US" sz="2000" b="0" dirty="0"/>
              <a:t>of </a:t>
            </a:r>
            <a:r>
              <a:rPr lang="en-US" sz="2000" b="0" dirty="0" smtClean="0"/>
              <a:t>4)</a:t>
            </a:r>
            <a:endParaRPr lang="en-US" sz="2000" dirty="0"/>
          </a:p>
        </p:txBody>
      </p:sp>
      <p:sp>
        <p:nvSpPr>
          <p:cNvPr id="3" name="Text Placeholder 2"/>
          <p:cNvSpPr>
            <a:spLocks noGrp="1"/>
          </p:cNvSpPr>
          <p:nvPr>
            <p:ph type="body" idx="1"/>
          </p:nvPr>
        </p:nvSpPr>
        <p:spPr/>
        <p:txBody>
          <a:bodyPr/>
          <a:lstStyle/>
          <a:p>
            <a:pPr eaLnBrk="1" hangingPunct="1"/>
            <a:r>
              <a:rPr lang="en-US" altLang="ja-JP" sz="2400" dirty="0">
                <a:solidFill>
                  <a:srgbClr val="000000"/>
                </a:solidFill>
                <a:latin typeface="+mn-lt"/>
                <a:ea typeface="MS Mincho" pitchFamily="49" charset="-128"/>
              </a:rPr>
              <a:t>In </a:t>
            </a:r>
            <a:r>
              <a:rPr lang="en-US" altLang="ja-JP" sz="2400" dirty="0" smtClean="0">
                <a:solidFill>
                  <a:srgbClr val="000000"/>
                </a:solidFill>
                <a:latin typeface="+mn-lt"/>
                <a:ea typeface="MS Mincho" pitchFamily="49" charset="-128"/>
              </a:rPr>
              <a:t>Figure</a:t>
            </a:r>
            <a:r>
              <a:rPr lang="en-US" altLang="ja-JP" sz="2400" dirty="0">
                <a:solidFill>
                  <a:srgbClr val="000000"/>
                </a:solidFill>
                <a:latin typeface="+mn-lt"/>
                <a:ea typeface="MS Mincho" pitchFamily="49" charset="-128"/>
              </a:rPr>
              <a:t> 3.16, </a:t>
            </a:r>
            <a:r>
              <a:rPr lang="en-US" altLang="ja-JP" sz="2400" dirty="0">
                <a:solidFill>
                  <a:srgbClr val="000000"/>
                </a:solidFill>
                <a:latin typeface="Consolas" panose="020B0609020204030204" pitchFamily="49" charset="0"/>
                <a:ea typeface="MS Mincho" pitchFamily="49" charset="-128"/>
                <a:cs typeface="Consolas" panose="020B0609020204030204" pitchFamily="49" charset="0"/>
              </a:rPr>
              <a:t>72</a:t>
            </a:r>
            <a:r>
              <a:rPr lang="en-US" altLang="ja-JP" sz="2400" dirty="0">
                <a:solidFill>
                  <a:srgbClr val="000000"/>
                </a:solidFill>
                <a:latin typeface="Arial Body"/>
                <a:ea typeface="MS Mincho" pitchFamily="49" charset="-128"/>
              </a:rPr>
              <a:t> </a:t>
            </a:r>
            <a:r>
              <a:rPr lang="en-US" altLang="ja-JP" sz="2400" dirty="0">
                <a:solidFill>
                  <a:srgbClr val="000000"/>
                </a:solidFill>
                <a:latin typeface="+mn-lt"/>
                <a:ea typeface="MS Mincho" pitchFamily="49" charset="-128"/>
              </a:rPr>
              <a:t>has been placed in location </a:t>
            </a:r>
            <a:r>
              <a:rPr lang="en-US" altLang="ja-JP" sz="2400" dirty="0">
                <a:solidFill>
                  <a:srgbClr val="000000"/>
                </a:solidFill>
                <a:latin typeface="Consolas" panose="020B0609020204030204" pitchFamily="49" charset="0"/>
                <a:ea typeface="MS Mincho" pitchFamily="49" charset="-128"/>
                <a:cs typeface="Consolas" panose="020B0609020204030204" pitchFamily="49" charset="0"/>
              </a:rPr>
              <a:t>number2</a:t>
            </a:r>
            <a:r>
              <a:rPr lang="en-US" altLang="ja-JP" sz="2400" dirty="0" smtClean="0">
                <a:solidFill>
                  <a:srgbClr val="000000"/>
                </a:solidFill>
                <a:latin typeface="Arial Body"/>
                <a:ea typeface="MS Mincho" pitchFamily="49" charset="-128"/>
              </a:rPr>
              <a:t>.</a:t>
            </a:r>
            <a:endParaRPr lang="en-US" altLang="en-US" sz="2400" dirty="0">
              <a:solidFill>
                <a:srgbClr val="000000"/>
              </a:solidFill>
              <a:latin typeface="Arial Body"/>
              <a:ea typeface="MS Mincho" pitchFamily="49" charset="-128"/>
            </a:endParaRPr>
          </a:p>
        </p:txBody>
      </p:sp>
    </p:spTree>
    <p:extLst>
      <p:ext uri="{BB962C8B-B14F-4D97-AF65-F5344CB8AC3E}">
        <p14:creationId xmlns:p14="http://schemas.microsoft.com/office/powerpoint/2010/main" val="29951560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3.16 Memory Locations After Storing Values for </a:t>
            </a:r>
            <a:r>
              <a:rPr lang="en-US" dirty="0" smtClean="0">
                <a:latin typeface="Consolas" panose="020B0609020204030204" pitchFamily="49" charset="0"/>
                <a:cs typeface="Consolas" panose="020B0609020204030204" pitchFamily="49" charset="0"/>
              </a:rPr>
              <a:t>number1</a:t>
            </a:r>
            <a:r>
              <a:rPr lang="en-US" dirty="0" smtClean="0"/>
              <a:t> </a:t>
            </a:r>
            <a:r>
              <a:rPr lang="en-US" dirty="0"/>
              <a:t>and </a:t>
            </a:r>
            <a:r>
              <a:rPr lang="en-US" dirty="0">
                <a:latin typeface="Consolas" panose="020B0609020204030204" pitchFamily="49" charset="0"/>
                <a:cs typeface="Consolas" panose="020B0609020204030204" pitchFamily="49" charset="0"/>
              </a:rPr>
              <a:t>number2</a:t>
            </a:r>
          </a:p>
        </p:txBody>
      </p:sp>
      <p:pic>
        <p:nvPicPr>
          <p:cNvPr id="4" name="Picture 3" descr="The value 45 is placed in the memory location number 1 and the value 72 is placed in the memory location number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85" y="2258943"/>
            <a:ext cx="8064830" cy="1396219"/>
          </a:xfrm>
          <a:prstGeom prst="rect">
            <a:avLst/>
          </a:prstGeom>
        </p:spPr>
      </p:pic>
    </p:spTree>
    <p:extLst>
      <p:ext uri="{BB962C8B-B14F-4D97-AF65-F5344CB8AC3E}">
        <p14:creationId xmlns:p14="http://schemas.microsoft.com/office/powerpoint/2010/main" val="3036807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3.7 Memory Concepts </a:t>
            </a:r>
            <a:r>
              <a:rPr lang="en-US" sz="2000" b="0" dirty="0" smtClean="0"/>
              <a:t>(3 of 4)</a:t>
            </a:r>
            <a:endParaRPr lang="en-US" sz="2000" b="0" dirty="0"/>
          </a:p>
        </p:txBody>
      </p:sp>
      <p:sp>
        <p:nvSpPr>
          <p:cNvPr id="3" name="Text Placeholder 2"/>
          <p:cNvSpPr>
            <a:spLocks noGrp="1"/>
          </p:cNvSpPr>
          <p:nvPr>
            <p:ph type="body" idx="1"/>
          </p:nvPr>
        </p:nvSpPr>
        <p:spPr/>
        <p:txBody>
          <a:bodyPr/>
          <a:lstStyle/>
          <a:p>
            <a:r>
              <a:rPr lang="en-US" altLang="ja-JP" sz="2400" dirty="0">
                <a:solidFill>
                  <a:srgbClr val="000000"/>
                </a:solidFill>
                <a:latin typeface="+mn-lt"/>
                <a:ea typeface="MS Mincho" pitchFamily="49" charset="-128"/>
              </a:rPr>
              <a:t>After </a:t>
            </a:r>
            <a:r>
              <a:rPr lang="en-US" altLang="ja-JP" sz="2400" dirty="0">
                <a:solidFill>
                  <a:srgbClr val="000000"/>
                </a:solidFill>
                <a:latin typeface="Consolas" panose="020B0609020204030204" pitchFamily="49" charset="0"/>
                <a:ea typeface="MS Mincho" pitchFamily="49" charset="-128"/>
                <a:cs typeface="Consolas" panose="020B0609020204030204" pitchFamily="49" charset="0"/>
              </a:rPr>
              <a:t>sum</a:t>
            </a:r>
            <a:r>
              <a:rPr lang="en-US" altLang="ja-JP" sz="2400" dirty="0">
                <a:solidFill>
                  <a:srgbClr val="000000"/>
                </a:solidFill>
                <a:latin typeface="+mn-lt"/>
                <a:ea typeface="MS Mincho" pitchFamily="49" charset="-128"/>
              </a:rPr>
              <a:t> has been calculated, memory appears as shown in </a:t>
            </a:r>
            <a:r>
              <a:rPr lang="en-US" altLang="ja-JP" sz="2400" dirty="0" smtClean="0">
                <a:solidFill>
                  <a:srgbClr val="000000"/>
                </a:solidFill>
                <a:latin typeface="+mn-lt"/>
                <a:ea typeface="MS Mincho" pitchFamily="49" charset="-128"/>
              </a:rPr>
              <a:t>Figure</a:t>
            </a:r>
            <a:r>
              <a:rPr lang="en-US" altLang="ja-JP" sz="2400" dirty="0">
                <a:solidFill>
                  <a:srgbClr val="000000"/>
                </a:solidFill>
                <a:latin typeface="+mn-lt"/>
                <a:ea typeface="MS Mincho" pitchFamily="49" charset="-128"/>
              </a:rPr>
              <a:t> 3.17</a:t>
            </a:r>
            <a:r>
              <a:rPr lang="en-US" altLang="ja-JP" sz="2400" dirty="0" smtClean="0">
                <a:solidFill>
                  <a:srgbClr val="000000"/>
                </a:solidFill>
                <a:latin typeface="+mn-lt"/>
                <a:ea typeface="MS Mincho" pitchFamily="49" charset="-128"/>
              </a:rPr>
              <a:t>.</a:t>
            </a:r>
            <a:endParaRPr lang="en-US" altLang="en-US" sz="2400" dirty="0">
              <a:solidFill>
                <a:srgbClr val="000000"/>
              </a:solidFill>
              <a:latin typeface="+mn-lt"/>
              <a:ea typeface="MS Mincho" pitchFamily="49" charset="-128"/>
            </a:endParaRPr>
          </a:p>
        </p:txBody>
      </p:sp>
    </p:spTree>
    <p:extLst>
      <p:ext uri="{BB962C8B-B14F-4D97-AF65-F5344CB8AC3E}">
        <p14:creationId xmlns:p14="http://schemas.microsoft.com/office/powerpoint/2010/main" val="5540906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sz="3000" dirty="0"/>
              <a:t>Figure 3.17 Memory Locations After Calculating and Storing the Sum of </a:t>
            </a:r>
            <a:r>
              <a:rPr lang="en-US" sz="3000" dirty="0">
                <a:latin typeface="Consolas" panose="020B0609020204030204" pitchFamily="49" charset="0"/>
                <a:cs typeface="Consolas" panose="020B0609020204030204" pitchFamily="49" charset="0"/>
              </a:rPr>
              <a:t>number1</a:t>
            </a:r>
            <a:r>
              <a:rPr lang="en-US" sz="3000" dirty="0"/>
              <a:t> and </a:t>
            </a:r>
            <a:r>
              <a:rPr lang="en-US" sz="3000" dirty="0" smtClean="0">
                <a:latin typeface="Consolas" panose="020B0609020204030204" pitchFamily="49" charset="0"/>
                <a:cs typeface="Consolas" panose="020B0609020204030204" pitchFamily="49" charset="0"/>
              </a:rPr>
              <a:t>number2</a:t>
            </a:r>
            <a:endParaRPr lang="en-US" sz="3000" dirty="0">
              <a:latin typeface="Consolas" panose="020B0609020204030204" pitchFamily="49" charset="0"/>
              <a:cs typeface="Consolas" panose="020B0609020204030204" pitchFamily="49" charset="0"/>
            </a:endParaRPr>
          </a:p>
        </p:txBody>
      </p:sp>
      <p:pic>
        <p:nvPicPr>
          <p:cNvPr id="4" name="Picture 3" descr="The value 45 is placed in the memory location number 1 and the value 72 is placed in the memory location number 2. The sum of 45 and 72 is 117 and it is placed in the memory location sum."/>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029815"/>
            <a:ext cx="8226933" cy="2001958"/>
          </a:xfrm>
          <a:prstGeom prst="rect">
            <a:avLst/>
          </a:prstGeom>
        </p:spPr>
      </p:pic>
    </p:spTree>
    <p:extLst>
      <p:ext uri="{BB962C8B-B14F-4D97-AF65-F5344CB8AC3E}">
        <p14:creationId xmlns:p14="http://schemas.microsoft.com/office/powerpoint/2010/main" val="855219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3.2 Simple </a:t>
            </a:r>
            <a:r>
              <a:rPr lang="en-US" dirty="0"/>
              <a:t>App: Displaying a Line of Text</a:t>
            </a:r>
          </a:p>
        </p:txBody>
      </p:sp>
      <p:sp>
        <p:nvSpPr>
          <p:cNvPr id="3" name="Text Placeholder 2"/>
          <p:cNvSpPr>
            <a:spLocks noGrp="1"/>
          </p:cNvSpPr>
          <p:nvPr>
            <p:ph type="body" idx="1"/>
          </p:nvPr>
        </p:nvSpPr>
        <p:spPr>
          <a:xfrm>
            <a:off x="457200" y="1600200"/>
            <a:ext cx="8229600" cy="816429"/>
          </a:xfrm>
        </p:spPr>
        <p:txBody>
          <a:bodyPr/>
          <a:lstStyle/>
          <a:p>
            <a:pPr eaLnBrk="1" hangingPunct="1"/>
            <a:r>
              <a:rPr lang="en-US" altLang="en-US" sz="2400" dirty="0">
                <a:latin typeface="+mn-lt"/>
              </a:rPr>
              <a:t>Figure 3.1 shows the app’s source code and output</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389223264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3.7 Memory Concepts </a:t>
            </a:r>
            <a:r>
              <a:rPr lang="en-US" sz="2000" b="0" dirty="0" smtClean="0"/>
              <a:t>(4 </a:t>
            </a:r>
            <a:r>
              <a:rPr lang="en-US" sz="2000" b="0" dirty="0"/>
              <a:t>of </a:t>
            </a:r>
            <a:r>
              <a:rPr lang="en-US" sz="2000" b="0" dirty="0" smtClean="0"/>
              <a:t>4)</a:t>
            </a:r>
            <a:endParaRPr lang="en-US" sz="2000" b="0" dirty="0"/>
          </a:p>
        </p:txBody>
      </p:sp>
      <p:sp>
        <p:nvSpPr>
          <p:cNvPr id="3" name="Text Placeholder 2"/>
          <p:cNvSpPr>
            <a:spLocks noGrp="1"/>
          </p:cNvSpPr>
          <p:nvPr>
            <p:ph type="body" idx="1"/>
          </p:nvPr>
        </p:nvSpPr>
        <p:spPr/>
        <p:txBody>
          <a:bodyPr/>
          <a:lstStyle/>
          <a:p>
            <a:pPr>
              <a:buFont typeface="Times New Roman" pitchFamily="18" charset="0"/>
              <a:buChar char="•"/>
              <a:defRPr/>
            </a:pPr>
            <a:r>
              <a:rPr lang="en-US" sz="2400" dirty="0">
                <a:solidFill>
                  <a:srgbClr val="000000"/>
                </a:solidFill>
                <a:latin typeface="+mn-lt"/>
                <a:ea typeface="MS Mincho" pitchFamily="49" charset="-128"/>
              </a:rPr>
              <a:t>Whenever a value is placed in a memory location, the value replaces the previous value in that location, and the previous value is lost.</a:t>
            </a:r>
          </a:p>
          <a:p>
            <a:pPr>
              <a:buFont typeface="Times New Roman" pitchFamily="18" charset="0"/>
              <a:buChar char="•"/>
              <a:defRPr/>
            </a:pPr>
            <a:r>
              <a:rPr lang="en-US" altLang="ja-JP" sz="2400" dirty="0">
                <a:solidFill>
                  <a:srgbClr val="000000"/>
                </a:solidFill>
                <a:latin typeface="+mn-lt"/>
                <a:ea typeface="MS Mincho" pitchFamily="49" charset="-128"/>
              </a:rPr>
              <a:t>When a value is read from a memory location, the process is nondestructive</a:t>
            </a:r>
            <a:r>
              <a:rPr lang="en-US" altLang="ja-JP" sz="2400" dirty="0" smtClean="0">
                <a:solidFill>
                  <a:srgbClr val="000000"/>
                </a:solidFill>
                <a:latin typeface="+mn-lt"/>
                <a:ea typeface="MS Mincho" pitchFamily="49" charset="-128"/>
              </a:rPr>
              <a:t>.</a:t>
            </a:r>
            <a:endParaRPr lang="en-US" sz="2400" dirty="0">
              <a:solidFill>
                <a:srgbClr val="000000"/>
              </a:solidFill>
              <a:latin typeface="+mn-lt"/>
              <a:ea typeface="MS Mincho" pitchFamily="49" charset="-128"/>
            </a:endParaRPr>
          </a:p>
        </p:txBody>
      </p:sp>
    </p:spTree>
    <p:extLst>
      <p:ext uri="{BB962C8B-B14F-4D97-AF65-F5344CB8AC3E}">
        <p14:creationId xmlns:p14="http://schemas.microsoft.com/office/powerpoint/2010/main" val="6624052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3.8 Arithmetic </a:t>
            </a:r>
            <a:r>
              <a:rPr lang="en-US" sz="2000" b="0" dirty="0" smtClean="0"/>
              <a:t>(1 of 4)</a:t>
            </a:r>
            <a:endParaRPr lang="en-US" sz="2000" b="0" dirty="0"/>
          </a:p>
        </p:txBody>
      </p:sp>
      <p:sp>
        <p:nvSpPr>
          <p:cNvPr id="3" name="Text Placeholder 2"/>
          <p:cNvSpPr>
            <a:spLocks noGrp="1"/>
          </p:cNvSpPr>
          <p:nvPr>
            <p:ph type="body" idx="1"/>
          </p:nvPr>
        </p:nvSpPr>
        <p:spPr/>
        <p:txBody>
          <a:bodyPr/>
          <a:lstStyle/>
          <a:p>
            <a:pPr eaLnBrk="1" hangingPunct="1"/>
            <a:r>
              <a:rPr lang="en-US" altLang="en-US" sz="2400" dirty="0">
                <a:solidFill>
                  <a:schemeClr val="tx1"/>
                </a:solidFill>
                <a:latin typeface="+mn-lt"/>
                <a:cs typeface="Times New Roman" panose="02020603050405020304" pitchFamily="18" charset="0"/>
              </a:rPr>
              <a:t>The </a:t>
            </a:r>
            <a:r>
              <a:rPr lang="en-US" altLang="en-US" sz="2400" b="1" dirty="0">
                <a:solidFill>
                  <a:schemeClr val="tx1"/>
                </a:solidFill>
                <a:latin typeface="+mn-lt"/>
                <a:cs typeface="Times New Roman" panose="02020603050405020304" pitchFamily="18" charset="0"/>
              </a:rPr>
              <a:t>arithmetic operators</a:t>
            </a:r>
            <a:r>
              <a:rPr lang="en-US" altLang="en-US" sz="2400" dirty="0">
                <a:solidFill>
                  <a:schemeClr val="tx1"/>
                </a:solidFill>
                <a:latin typeface="+mn-lt"/>
                <a:cs typeface="Times New Roman" panose="02020603050405020304" pitchFamily="18" charset="0"/>
              </a:rPr>
              <a:t> are summarized </a:t>
            </a:r>
            <a:r>
              <a:rPr lang="en-US" altLang="en-US" sz="2400" dirty="0" smtClean="0">
                <a:solidFill>
                  <a:schemeClr val="tx1"/>
                </a:solidFill>
                <a:latin typeface="+mn-lt"/>
                <a:cs typeface="Times New Roman" panose="02020603050405020304" pitchFamily="18" charset="0"/>
              </a:rPr>
              <a:t>in Figure</a:t>
            </a:r>
            <a:r>
              <a:rPr lang="en-US" altLang="en-US" sz="2400" dirty="0">
                <a:solidFill>
                  <a:schemeClr val="tx1"/>
                </a:solidFill>
                <a:latin typeface="+mn-lt"/>
                <a:cs typeface="Times New Roman" panose="02020603050405020304" pitchFamily="18" charset="0"/>
              </a:rPr>
              <a:t> 3.18.</a:t>
            </a:r>
          </a:p>
          <a:p>
            <a:pPr eaLnBrk="1" hangingPunct="1"/>
            <a:r>
              <a:rPr lang="en-US" altLang="en-US" sz="2400" dirty="0">
                <a:solidFill>
                  <a:schemeClr val="tx1"/>
                </a:solidFill>
                <a:latin typeface="+mn-lt"/>
              </a:rPr>
              <a:t>The arithmetic operators in </a:t>
            </a:r>
            <a:r>
              <a:rPr lang="en-US" altLang="en-US" sz="2400" dirty="0" smtClean="0">
                <a:solidFill>
                  <a:schemeClr val="tx1"/>
                </a:solidFill>
                <a:latin typeface="+mn-lt"/>
              </a:rPr>
              <a:t>Figure</a:t>
            </a:r>
            <a:r>
              <a:rPr lang="en-US" altLang="en-US" sz="2400" dirty="0">
                <a:solidFill>
                  <a:schemeClr val="tx1"/>
                </a:solidFill>
                <a:latin typeface="+mn-lt"/>
              </a:rPr>
              <a:t> 3.18 are binary operators</a:t>
            </a:r>
            <a:r>
              <a:rPr lang="en-US" altLang="en-US" sz="2400" dirty="0" smtClean="0">
                <a:solidFill>
                  <a:schemeClr val="tx1"/>
                </a:solidFill>
                <a:latin typeface="+mn-lt"/>
              </a:rPr>
              <a:t>.</a:t>
            </a:r>
            <a:endParaRPr lang="en-US" altLang="en-US" sz="2400" dirty="0">
              <a:solidFill>
                <a:schemeClr val="tx1"/>
              </a:solidFill>
              <a:latin typeface="+mn-lt"/>
              <a:cs typeface="Times New Roman" panose="02020603050405020304" pitchFamily="18" charset="0"/>
            </a:endParaRPr>
          </a:p>
        </p:txBody>
      </p:sp>
    </p:spTree>
    <p:extLst>
      <p:ext uri="{BB962C8B-B14F-4D97-AF65-F5344CB8AC3E}">
        <p14:creationId xmlns:p14="http://schemas.microsoft.com/office/powerpoint/2010/main" val="27770895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3.18 Arithmetic Operators</a:t>
            </a:r>
          </a:p>
        </p:txBody>
      </p:sp>
      <p:pic>
        <p:nvPicPr>
          <p:cNvPr id="4" name="Picture 3" descr="A table. The table is titled, arithmetic operators. It has 5 rows and 4 columns. The columns have the following headings from left to right. C hash operation, arithmetic operator, algebraic expression, C hash expression. The row entries are as follows. Row 1. C hash operation, addition. Arithmetic operator, +. Algebraic expression, f + 7. C hash expression, f + 7. Row 2. C hash operation, subtraction. Arithmetic operator, minus. Algebraic expression, p minus c. C hash expression, p minus c. Row 3. C hash operation, multiplication. Arithmetic operator, asterisk. Algebraic expression, b, dot, m; C hash expression, b, asterisk, m. Row 4. C hash operation, division. Arithmetic operator, forward slash. Algebraic expression, x, forward slash, y or x, divided by, y. C hash expression, x forward slash, y. Row 5. C hash operation, remainder. Arithmetic operator, %. Algebraic expression, r m o d s. C hash expression, r % s.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114" y="1662758"/>
            <a:ext cx="8059771" cy="3372060"/>
          </a:xfrm>
          <a:prstGeom prst="rect">
            <a:avLst/>
          </a:prstGeom>
        </p:spPr>
      </p:pic>
    </p:spTree>
    <p:extLst>
      <p:ext uri="{BB962C8B-B14F-4D97-AF65-F5344CB8AC3E}">
        <p14:creationId xmlns:p14="http://schemas.microsoft.com/office/powerpoint/2010/main" val="13423827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3.8 Arithmetic </a:t>
            </a:r>
            <a:r>
              <a:rPr lang="en-US" sz="2000" b="0" dirty="0"/>
              <a:t>(2 of 4)</a:t>
            </a:r>
            <a:endParaRPr lang="en-US" dirty="0"/>
          </a:p>
        </p:txBody>
      </p:sp>
      <p:sp>
        <p:nvSpPr>
          <p:cNvPr id="3" name="Text Placeholder 2"/>
          <p:cNvSpPr>
            <a:spLocks noGrp="1"/>
          </p:cNvSpPr>
          <p:nvPr>
            <p:ph type="body" idx="1"/>
          </p:nvPr>
        </p:nvSpPr>
        <p:spPr>
          <a:xfrm>
            <a:off x="457200" y="1600200"/>
            <a:ext cx="8229600" cy="1231393"/>
          </a:xfrm>
        </p:spPr>
        <p:txBody>
          <a:bodyPr/>
          <a:lstStyle/>
          <a:p>
            <a:r>
              <a:rPr lang="en-US" altLang="en-US" sz="2400" b="1" dirty="0">
                <a:solidFill>
                  <a:schemeClr val="tx1"/>
                </a:solidFill>
                <a:latin typeface="+mn-lt"/>
                <a:ea typeface="MS Mincho" pitchFamily="49" charset="-128"/>
              </a:rPr>
              <a:t>Integer division</a:t>
            </a:r>
            <a:r>
              <a:rPr lang="en-US" altLang="en-US" sz="2400" dirty="0">
                <a:solidFill>
                  <a:schemeClr val="tx1"/>
                </a:solidFill>
                <a:latin typeface="+mn-lt"/>
                <a:ea typeface="MS Mincho" pitchFamily="49" charset="-128"/>
              </a:rPr>
              <a:t> yields an integer quotient—any fractional part in integer division is simply </a:t>
            </a:r>
            <a:r>
              <a:rPr lang="en-US" altLang="en-US" sz="2400" b="1" dirty="0">
                <a:solidFill>
                  <a:schemeClr val="tx1"/>
                </a:solidFill>
                <a:latin typeface="+mn-lt"/>
                <a:ea typeface="MS Mincho" pitchFamily="49" charset="-128"/>
              </a:rPr>
              <a:t>truncated</a:t>
            </a:r>
            <a:r>
              <a:rPr lang="en-US" altLang="en-US" sz="2400" dirty="0">
                <a:solidFill>
                  <a:schemeClr val="tx1"/>
                </a:solidFill>
                <a:latin typeface="+mn-lt"/>
                <a:ea typeface="MS Mincho" pitchFamily="49" charset="-128"/>
              </a:rPr>
              <a:t> (discarded)—</a:t>
            </a:r>
            <a:r>
              <a:rPr lang="en-US" altLang="en-US" sz="2400" b="1" dirty="0">
                <a:solidFill>
                  <a:schemeClr val="tx1"/>
                </a:solidFill>
                <a:latin typeface="+mn-lt"/>
                <a:ea typeface="MS Mincho" pitchFamily="49" charset="-128"/>
              </a:rPr>
              <a:t>no rounding</a:t>
            </a:r>
            <a:r>
              <a:rPr lang="en-US" altLang="en-US" sz="2400" dirty="0">
                <a:solidFill>
                  <a:schemeClr val="tx1"/>
                </a:solidFill>
                <a:latin typeface="+mn-lt"/>
                <a:ea typeface="MS Mincho" pitchFamily="49" charset="-128"/>
              </a:rPr>
              <a:t> occurs</a:t>
            </a:r>
            <a:r>
              <a:rPr lang="en-US" altLang="en-US" sz="2400" dirty="0" smtClean="0">
                <a:solidFill>
                  <a:schemeClr val="tx1"/>
                </a:solidFill>
                <a:latin typeface="+mn-lt"/>
                <a:ea typeface="MS Mincho" pitchFamily="49" charset="-128"/>
              </a:rPr>
              <a:t>.</a:t>
            </a:r>
          </a:p>
        </p:txBody>
      </p:sp>
      <p:sp>
        <p:nvSpPr>
          <p:cNvPr id="4" name="Content Placeholder 3"/>
          <p:cNvSpPr>
            <a:spLocks noGrp="1"/>
          </p:cNvSpPr>
          <p:nvPr>
            <p:ph sz="quarter" idx="13"/>
          </p:nvPr>
        </p:nvSpPr>
        <p:spPr>
          <a:xfrm>
            <a:off x="458494" y="2879381"/>
            <a:ext cx="328863" cy="558800"/>
          </a:xfrm>
        </p:spPr>
        <p:txBody>
          <a:bodyPr/>
          <a:lstStyle/>
          <a:p>
            <a:r>
              <a:rPr lang="en-US" sz="2400" dirty="0" smtClean="0">
                <a:latin typeface="+mn-lt"/>
              </a:rPr>
              <a:t> </a:t>
            </a:r>
            <a:endParaRPr lang="en-US" sz="2400" dirty="0">
              <a:latin typeface="+mn-lt"/>
            </a:endParaRPr>
          </a:p>
        </p:txBody>
      </p:sp>
      <p:graphicFrame>
        <p:nvGraphicFramePr>
          <p:cNvPr id="9" name="Object 8" descr="C sharp"/>
          <p:cNvGraphicFramePr>
            <a:graphicFrameLocks noChangeAspect="1"/>
          </p:cNvGraphicFramePr>
          <p:nvPr>
            <p:extLst>
              <p:ext uri="{D42A27DB-BD31-4B8C-83A1-F6EECF244321}">
                <p14:modId xmlns:p14="http://schemas.microsoft.com/office/powerpoint/2010/main" val="840208699"/>
              </p:ext>
            </p:extLst>
          </p:nvPr>
        </p:nvGraphicFramePr>
        <p:xfrm>
          <a:off x="758657" y="2930214"/>
          <a:ext cx="559989" cy="428228"/>
        </p:xfrm>
        <a:graphic>
          <a:graphicData uri="http://schemas.openxmlformats.org/presentationml/2006/ole">
            <mc:AlternateContent xmlns:mc="http://schemas.openxmlformats.org/markup-compatibility/2006">
              <mc:Choice xmlns:v="urn:schemas-microsoft-com:vml" Requires="v">
                <p:oleObj spid="_x0000_s20538" name="Equation" r:id="rId3" imgW="215640" imgH="164880" progId="Equation.DSMT4">
                  <p:embed/>
                </p:oleObj>
              </mc:Choice>
              <mc:Fallback>
                <p:oleObj name="Equation" r:id="rId3" imgW="215640" imgH="164880" progId="Equation.DSMT4">
                  <p:embed/>
                  <p:pic>
                    <p:nvPicPr>
                      <p:cNvPr id="10" name="Object 9"/>
                      <p:cNvPicPr/>
                      <p:nvPr/>
                    </p:nvPicPr>
                    <p:blipFill>
                      <a:blip r:embed="rId4"/>
                      <a:stretch>
                        <a:fillRect/>
                      </a:stretch>
                    </p:blipFill>
                    <p:spPr>
                      <a:xfrm>
                        <a:off x="758657" y="2930214"/>
                        <a:ext cx="559989" cy="428228"/>
                      </a:xfrm>
                      <a:prstGeom prst="rect">
                        <a:avLst/>
                      </a:prstGeom>
                    </p:spPr>
                  </p:pic>
                </p:oleObj>
              </mc:Fallback>
            </mc:AlternateContent>
          </a:graphicData>
        </a:graphic>
      </p:graphicFrame>
      <p:sp>
        <p:nvSpPr>
          <p:cNvPr id="5" name="Content Placeholder 4"/>
          <p:cNvSpPr>
            <a:spLocks noGrp="1"/>
          </p:cNvSpPr>
          <p:nvPr>
            <p:ph sz="quarter" idx="14"/>
          </p:nvPr>
        </p:nvSpPr>
        <p:spPr>
          <a:xfrm>
            <a:off x="1259156" y="2841821"/>
            <a:ext cx="7353904" cy="516621"/>
          </a:xfrm>
        </p:spPr>
        <p:txBody>
          <a:bodyPr/>
          <a:lstStyle/>
          <a:p>
            <a:pPr marL="432" indent="0">
              <a:buNone/>
            </a:pPr>
            <a:r>
              <a:rPr lang="en-US" altLang="ja-JP" sz="2400" dirty="0">
                <a:solidFill>
                  <a:schemeClr val="tx1"/>
                </a:solidFill>
                <a:latin typeface="+mn-lt"/>
                <a:ea typeface="MS Mincho" pitchFamily="49" charset="-128"/>
              </a:rPr>
              <a:t>provides the remainder operator</a:t>
            </a:r>
            <a:r>
              <a:rPr lang="en-US" altLang="ja-JP" sz="2400" dirty="0" smtClean="0">
                <a:solidFill>
                  <a:schemeClr val="tx1"/>
                </a:solidFill>
                <a:latin typeface="+mn-lt"/>
                <a:ea typeface="MS Mincho" pitchFamily="49" charset="-128"/>
              </a:rPr>
              <a:t>,%</a:t>
            </a:r>
            <a:r>
              <a:rPr lang="en-US" altLang="ja-JP" sz="2400" dirty="0" smtClean="0">
                <a:solidFill>
                  <a:schemeClr val="tx1"/>
                </a:solidFill>
                <a:ea typeface="MS Mincho" pitchFamily="49" charset="-128"/>
              </a:rPr>
              <a:t>, </a:t>
            </a:r>
            <a:r>
              <a:rPr lang="en-US" altLang="ja-JP" sz="2400" dirty="0">
                <a:solidFill>
                  <a:schemeClr val="tx1"/>
                </a:solidFill>
                <a:ea typeface="MS Mincho" pitchFamily="49" charset="-128"/>
              </a:rPr>
              <a:t>which </a:t>
            </a:r>
            <a:r>
              <a:rPr lang="en-US" altLang="ja-JP" sz="2400" dirty="0" smtClean="0">
                <a:solidFill>
                  <a:schemeClr val="tx1"/>
                </a:solidFill>
                <a:ea typeface="MS Mincho" pitchFamily="49" charset="-128"/>
              </a:rPr>
              <a:t>yields</a:t>
            </a:r>
            <a:endParaRPr lang="en-US" sz="2400" dirty="0"/>
          </a:p>
        </p:txBody>
      </p:sp>
      <p:sp>
        <p:nvSpPr>
          <p:cNvPr id="7" name="Content Placeholder 6"/>
          <p:cNvSpPr>
            <a:spLocks noGrp="1"/>
          </p:cNvSpPr>
          <p:nvPr>
            <p:ph sz="quarter" idx="16"/>
          </p:nvPr>
        </p:nvSpPr>
        <p:spPr>
          <a:xfrm>
            <a:off x="457200" y="3205719"/>
            <a:ext cx="8341894" cy="455545"/>
          </a:xfrm>
        </p:spPr>
        <p:txBody>
          <a:bodyPr/>
          <a:lstStyle/>
          <a:p>
            <a:pPr indent="-4763">
              <a:buNone/>
            </a:pPr>
            <a:r>
              <a:rPr lang="en-US" altLang="ja-JP" sz="2400" dirty="0">
                <a:solidFill>
                  <a:schemeClr val="tx1"/>
                </a:solidFill>
                <a:ea typeface="MS Mincho" pitchFamily="49" charset="-128"/>
              </a:rPr>
              <a:t>t</a:t>
            </a:r>
            <a:r>
              <a:rPr lang="en-US" altLang="ja-JP" sz="2400" dirty="0" smtClean="0">
                <a:solidFill>
                  <a:schemeClr val="tx1"/>
                </a:solidFill>
                <a:ea typeface="MS Mincho" pitchFamily="49" charset="-128"/>
              </a:rPr>
              <a:t>he</a:t>
            </a:r>
            <a:r>
              <a:rPr lang="en-US" altLang="ja-JP" sz="2400" dirty="0" smtClean="0">
                <a:ea typeface="MS Mincho" pitchFamily="49" charset="-128"/>
              </a:rPr>
              <a:t> </a:t>
            </a:r>
            <a:r>
              <a:rPr lang="en-US" altLang="ja-JP" sz="2400" dirty="0" smtClean="0">
                <a:solidFill>
                  <a:schemeClr val="tx1"/>
                </a:solidFill>
                <a:latin typeface="+mn-lt"/>
                <a:ea typeface="MS Mincho" pitchFamily="49" charset="-128"/>
              </a:rPr>
              <a:t>remainder </a:t>
            </a:r>
            <a:r>
              <a:rPr lang="en-US" altLang="ja-JP" sz="2400" dirty="0">
                <a:solidFill>
                  <a:schemeClr val="tx1"/>
                </a:solidFill>
                <a:latin typeface="+mn-lt"/>
                <a:ea typeface="MS Mincho" pitchFamily="49" charset="-128"/>
              </a:rPr>
              <a:t>after division</a:t>
            </a:r>
            <a:r>
              <a:rPr lang="en-US" altLang="ja-JP" sz="2400" dirty="0" smtClean="0">
                <a:solidFill>
                  <a:schemeClr val="tx1"/>
                </a:solidFill>
                <a:latin typeface="+mn-lt"/>
                <a:ea typeface="MS Mincho" pitchFamily="49" charset="-128"/>
              </a:rPr>
              <a:t>.</a:t>
            </a:r>
          </a:p>
        </p:txBody>
      </p:sp>
      <p:sp>
        <p:nvSpPr>
          <p:cNvPr id="8" name="Content Placeholder 7"/>
          <p:cNvSpPr>
            <a:spLocks noGrp="1"/>
          </p:cNvSpPr>
          <p:nvPr>
            <p:ph sz="quarter" idx="17"/>
          </p:nvPr>
        </p:nvSpPr>
        <p:spPr>
          <a:xfrm>
            <a:off x="457201" y="3797539"/>
            <a:ext cx="8323473" cy="1316135"/>
          </a:xfrm>
        </p:spPr>
        <p:txBody>
          <a:bodyPr/>
          <a:lstStyle/>
          <a:p>
            <a:r>
              <a:rPr lang="en-US" altLang="en-US" sz="2400" dirty="0">
                <a:solidFill>
                  <a:schemeClr val="tx1"/>
                </a:solidFill>
                <a:latin typeface="+mn-lt"/>
                <a:ea typeface="MS Mincho" pitchFamily="49" charset="-128"/>
              </a:rPr>
              <a:t>The remainder operator is most commonly used with integer operands but can also be used with </a:t>
            </a:r>
            <a:r>
              <a:rPr lang="en-US" altLang="en-US" sz="2400" dirty="0">
                <a:solidFill>
                  <a:schemeClr val="tx1"/>
                </a:solidFill>
                <a:latin typeface="Consolas" panose="020B0609020204030204" pitchFamily="49" charset="0"/>
                <a:ea typeface="MS Mincho" pitchFamily="49" charset="-128"/>
                <a:cs typeface="Consolas" panose="020B0609020204030204" pitchFamily="49" charset="0"/>
              </a:rPr>
              <a:t>floats</a:t>
            </a:r>
            <a:r>
              <a:rPr lang="en-US" altLang="en-US" sz="2400" b="1" dirty="0">
                <a:solidFill>
                  <a:schemeClr val="tx1"/>
                </a:solidFill>
                <a:latin typeface="+mn-lt"/>
                <a:ea typeface="MS Mincho" pitchFamily="49" charset="-128"/>
              </a:rPr>
              <a:t>,</a:t>
            </a:r>
            <a:r>
              <a:rPr lang="en-US" altLang="en-US" sz="2400" b="1" dirty="0">
                <a:solidFill>
                  <a:schemeClr val="tx1"/>
                </a:solidFill>
                <a:ea typeface="MS Mincho" pitchFamily="49" charset="-128"/>
              </a:rPr>
              <a:t> </a:t>
            </a:r>
            <a:r>
              <a:rPr lang="en-US" altLang="en-US" sz="2400" dirty="0">
                <a:solidFill>
                  <a:schemeClr val="tx1"/>
                </a:solidFill>
                <a:latin typeface="Consolas" panose="020B0609020204030204" pitchFamily="49" charset="0"/>
                <a:ea typeface="MS Mincho" pitchFamily="49" charset="-128"/>
                <a:cs typeface="Consolas" panose="020B0609020204030204" pitchFamily="49" charset="0"/>
              </a:rPr>
              <a:t>doubles</a:t>
            </a:r>
            <a:r>
              <a:rPr lang="en-US" altLang="en-US" sz="2400" dirty="0">
                <a:solidFill>
                  <a:schemeClr val="tx1"/>
                </a:solidFill>
                <a:latin typeface="+mn-lt"/>
                <a:ea typeface="MS Mincho" pitchFamily="49" charset="-128"/>
              </a:rPr>
              <a:t>,</a:t>
            </a:r>
            <a:r>
              <a:rPr lang="en-US" altLang="en-US" sz="2400" dirty="0">
                <a:solidFill>
                  <a:schemeClr val="tx1"/>
                </a:solidFill>
                <a:ea typeface="MS Mincho" pitchFamily="49" charset="-128"/>
              </a:rPr>
              <a:t> </a:t>
            </a:r>
            <a:r>
              <a:rPr lang="en-US" altLang="en-US" sz="2400" dirty="0">
                <a:solidFill>
                  <a:schemeClr val="tx1"/>
                </a:solidFill>
                <a:latin typeface="+mn-lt"/>
                <a:ea typeface="MS Mincho" pitchFamily="49" charset="-128"/>
              </a:rPr>
              <a:t>and</a:t>
            </a:r>
            <a:r>
              <a:rPr lang="en-US" altLang="en-US" sz="2400" dirty="0">
                <a:solidFill>
                  <a:schemeClr val="tx1"/>
                </a:solidFill>
                <a:ea typeface="MS Mincho" pitchFamily="49" charset="-128"/>
              </a:rPr>
              <a:t> </a:t>
            </a:r>
            <a:r>
              <a:rPr lang="en-US" altLang="en-US" sz="2400" dirty="0">
                <a:solidFill>
                  <a:schemeClr val="tx1"/>
                </a:solidFill>
                <a:latin typeface="Consolas" panose="020B0609020204030204" pitchFamily="49" charset="0"/>
                <a:ea typeface="MS Mincho" pitchFamily="49" charset="-128"/>
                <a:cs typeface="Consolas" panose="020B0609020204030204" pitchFamily="49" charset="0"/>
              </a:rPr>
              <a:t>decimals</a:t>
            </a:r>
            <a:r>
              <a:rPr lang="en-US" altLang="en-US" sz="2400" dirty="0">
                <a:solidFill>
                  <a:schemeClr val="tx1"/>
                </a:solidFill>
                <a:latin typeface="+mn-lt"/>
                <a:ea typeface="MS Mincho" pitchFamily="49" charset="-128"/>
              </a:rPr>
              <a:t>.</a:t>
            </a:r>
          </a:p>
        </p:txBody>
      </p:sp>
    </p:spTree>
    <p:extLst>
      <p:ext uri="{BB962C8B-B14F-4D97-AF65-F5344CB8AC3E}">
        <p14:creationId xmlns:p14="http://schemas.microsoft.com/office/powerpoint/2010/main" val="10291478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3.8 Arithmetic </a:t>
            </a:r>
            <a:r>
              <a:rPr lang="en-US" sz="2000" b="0" dirty="0" smtClean="0"/>
              <a:t>(3 of 4)</a:t>
            </a:r>
            <a:endParaRPr lang="en-US" sz="2000" b="0" dirty="0"/>
          </a:p>
        </p:txBody>
      </p:sp>
      <p:sp>
        <p:nvSpPr>
          <p:cNvPr id="3" name="Text Placeholder 2"/>
          <p:cNvSpPr>
            <a:spLocks noGrp="1"/>
          </p:cNvSpPr>
          <p:nvPr>
            <p:ph type="body" idx="1"/>
          </p:nvPr>
        </p:nvSpPr>
        <p:spPr>
          <a:xfrm>
            <a:off x="457200" y="1600200"/>
            <a:ext cx="8229600" cy="2006668"/>
          </a:xfrm>
        </p:spPr>
        <p:txBody>
          <a:bodyPr/>
          <a:lstStyle/>
          <a:p>
            <a:pPr>
              <a:buFont typeface="Times New Roman" panose="02020603050405020304" pitchFamily="18" charset="0"/>
              <a:buChar char="•"/>
            </a:pPr>
            <a:r>
              <a:rPr lang="en-US" sz="2400" dirty="0">
                <a:solidFill>
                  <a:schemeClr val="tx1"/>
                </a:solidFill>
                <a:latin typeface="+mn-lt"/>
              </a:rPr>
              <a:t>Arithmetic expressions must be written in </a:t>
            </a:r>
            <a:r>
              <a:rPr lang="en-US" sz="2400" b="1" dirty="0">
                <a:solidFill>
                  <a:schemeClr val="tx1"/>
                </a:solidFill>
                <a:latin typeface="+mn-lt"/>
              </a:rPr>
              <a:t>straight-line form</a:t>
            </a:r>
            <a:r>
              <a:rPr lang="en-US" sz="2400" dirty="0">
                <a:solidFill>
                  <a:schemeClr val="tx1"/>
                </a:solidFill>
                <a:latin typeface="+mn-lt"/>
              </a:rPr>
              <a:t> to facilitate entering an app’s code into the computer</a:t>
            </a:r>
            <a:r>
              <a:rPr lang="en-US" sz="2400" dirty="0" smtClean="0">
                <a:solidFill>
                  <a:schemeClr val="tx1"/>
                </a:solidFill>
                <a:latin typeface="+mn-lt"/>
              </a:rPr>
              <a:t>.</a:t>
            </a:r>
            <a:endParaRPr lang="en-US" sz="2400" dirty="0">
              <a:solidFill>
                <a:schemeClr val="tx1"/>
              </a:solidFill>
              <a:latin typeface="+mn-lt"/>
            </a:endParaRPr>
          </a:p>
          <a:p>
            <a:pPr marL="741600" lvl="1" indent="-284400">
              <a:buFontTx/>
              <a:buChar char="–"/>
            </a:pPr>
            <a:r>
              <a:rPr lang="en-US" sz="2400" dirty="0">
                <a:solidFill>
                  <a:schemeClr val="tx1"/>
                </a:solidFill>
                <a:latin typeface="+mn-lt"/>
              </a:rPr>
              <a:t>Expressions such as “a divided by b” must be written as a / b in a straight line</a:t>
            </a:r>
            <a:r>
              <a:rPr lang="en-US" sz="2400" dirty="0" smtClean="0">
                <a:solidFill>
                  <a:schemeClr val="tx1"/>
                </a:solidFill>
                <a:latin typeface="+mn-lt"/>
              </a:rPr>
              <a:t>.</a:t>
            </a:r>
            <a:endParaRPr lang="en-US" altLang="en-US" sz="2400" dirty="0">
              <a:solidFill>
                <a:schemeClr val="tx1"/>
              </a:solidFill>
              <a:latin typeface="+mn-lt"/>
              <a:ea typeface="MS Mincho" pitchFamily="49" charset="-128"/>
            </a:endParaRPr>
          </a:p>
        </p:txBody>
      </p:sp>
      <p:sp>
        <p:nvSpPr>
          <p:cNvPr id="6" name="Content Placeholder 5"/>
          <p:cNvSpPr>
            <a:spLocks noGrp="1"/>
          </p:cNvSpPr>
          <p:nvPr>
            <p:ph sz="quarter" idx="12"/>
          </p:nvPr>
        </p:nvSpPr>
        <p:spPr>
          <a:xfrm>
            <a:off x="498428" y="3635402"/>
            <a:ext cx="5903586" cy="554897"/>
          </a:xfrm>
        </p:spPr>
        <p:txBody>
          <a:bodyPr/>
          <a:lstStyle/>
          <a:p>
            <a:pPr indent="-255600"/>
            <a:r>
              <a:rPr lang="en-US" altLang="en-US" sz="2400" dirty="0">
                <a:solidFill>
                  <a:schemeClr val="tx1"/>
                </a:solidFill>
                <a:latin typeface="+mn-lt"/>
                <a:ea typeface="MS Mincho" pitchFamily="49" charset="-128"/>
              </a:rPr>
              <a:t>Parentheses are used to group terms in</a:t>
            </a:r>
            <a:endParaRPr lang="en-US" sz="2400" dirty="0">
              <a:latin typeface="+mn-lt"/>
            </a:endParaRPr>
          </a:p>
        </p:txBody>
      </p:sp>
      <p:graphicFrame>
        <p:nvGraphicFramePr>
          <p:cNvPr id="7" name="Object 6" descr="C sharp"/>
          <p:cNvGraphicFramePr>
            <a:graphicFrameLocks noChangeAspect="1"/>
          </p:cNvGraphicFramePr>
          <p:nvPr>
            <p:extLst>
              <p:ext uri="{D42A27DB-BD31-4B8C-83A1-F6EECF244321}">
                <p14:modId xmlns:p14="http://schemas.microsoft.com/office/powerpoint/2010/main" val="746641948"/>
              </p:ext>
            </p:extLst>
          </p:nvPr>
        </p:nvGraphicFramePr>
        <p:xfrm>
          <a:off x="6269760" y="3729181"/>
          <a:ext cx="532811" cy="407445"/>
        </p:xfrm>
        <a:graphic>
          <a:graphicData uri="http://schemas.openxmlformats.org/presentationml/2006/ole">
            <mc:AlternateContent xmlns:mc="http://schemas.openxmlformats.org/markup-compatibility/2006">
              <mc:Choice xmlns:v="urn:schemas-microsoft-com:vml" Requires="v">
                <p:oleObj spid="_x0000_s15609" name="Equation" r:id="rId4" imgW="215640" imgH="164880" progId="Equation.DSMT4">
                  <p:embed/>
                </p:oleObj>
              </mc:Choice>
              <mc:Fallback>
                <p:oleObj name="Equation" r:id="rId4" imgW="215640" imgH="164880" progId="Equation.DSMT4">
                  <p:embed/>
                  <p:pic>
                    <p:nvPicPr>
                      <p:cNvPr id="0" name=""/>
                      <p:cNvPicPr/>
                      <p:nvPr/>
                    </p:nvPicPr>
                    <p:blipFill>
                      <a:blip r:embed="rId5"/>
                      <a:stretch>
                        <a:fillRect/>
                      </a:stretch>
                    </p:blipFill>
                    <p:spPr>
                      <a:xfrm>
                        <a:off x="6269760" y="3729181"/>
                        <a:ext cx="532811" cy="407445"/>
                      </a:xfrm>
                      <a:prstGeom prst="rect">
                        <a:avLst/>
                      </a:prstGeom>
                    </p:spPr>
                  </p:pic>
                </p:oleObj>
              </mc:Fallback>
            </mc:AlternateContent>
          </a:graphicData>
        </a:graphic>
      </p:graphicFrame>
      <p:sp>
        <p:nvSpPr>
          <p:cNvPr id="4" name="Content Placeholder 3"/>
          <p:cNvSpPr>
            <a:spLocks noGrp="1"/>
          </p:cNvSpPr>
          <p:nvPr>
            <p:ph sz="quarter" idx="10"/>
          </p:nvPr>
        </p:nvSpPr>
        <p:spPr>
          <a:xfrm>
            <a:off x="729349" y="4085986"/>
            <a:ext cx="7957451" cy="779936"/>
          </a:xfrm>
        </p:spPr>
        <p:txBody>
          <a:bodyPr/>
          <a:lstStyle/>
          <a:p>
            <a:pPr marL="0" indent="0">
              <a:buNone/>
            </a:pPr>
            <a:r>
              <a:rPr lang="en-US" altLang="en-US" sz="2400" dirty="0">
                <a:solidFill>
                  <a:schemeClr val="tx1"/>
                </a:solidFill>
                <a:latin typeface="+mn-lt"/>
                <a:ea typeface="MS Mincho" pitchFamily="49" charset="-128"/>
              </a:rPr>
              <a:t>expressions in the same manner as in algebraic expressions</a:t>
            </a:r>
            <a:r>
              <a:rPr lang="en-US" altLang="en-US" sz="2400" dirty="0" smtClean="0">
                <a:solidFill>
                  <a:schemeClr val="tx1"/>
                </a:solidFill>
                <a:latin typeface="+mn-lt"/>
                <a:ea typeface="MS Mincho" pitchFamily="49" charset="-128"/>
              </a:rPr>
              <a:t>.</a:t>
            </a:r>
          </a:p>
        </p:txBody>
      </p:sp>
      <p:sp>
        <p:nvSpPr>
          <p:cNvPr id="5" name="Content Placeholder 4"/>
          <p:cNvSpPr>
            <a:spLocks noGrp="1"/>
          </p:cNvSpPr>
          <p:nvPr>
            <p:ph sz="quarter" idx="11"/>
          </p:nvPr>
        </p:nvSpPr>
        <p:spPr>
          <a:xfrm>
            <a:off x="500744" y="4960472"/>
            <a:ext cx="8229599" cy="1167759"/>
          </a:xfrm>
        </p:spPr>
        <p:txBody>
          <a:bodyPr/>
          <a:lstStyle/>
          <a:p>
            <a:pPr marL="255600" indent="-255600"/>
            <a:r>
              <a:rPr lang="en-US" altLang="ja-JP" sz="2400" dirty="0">
                <a:solidFill>
                  <a:schemeClr val="tx1"/>
                </a:solidFill>
                <a:latin typeface="+mn-lt"/>
                <a:ea typeface="MS Mincho" pitchFamily="49" charset="-128"/>
              </a:rPr>
              <a:t>If an expression contains </a:t>
            </a:r>
            <a:r>
              <a:rPr lang="en-US" altLang="ja-JP" sz="2400" b="1" dirty="0">
                <a:solidFill>
                  <a:schemeClr val="tx1"/>
                </a:solidFill>
                <a:latin typeface="+mn-lt"/>
                <a:ea typeface="MS Mincho" pitchFamily="49" charset="-128"/>
              </a:rPr>
              <a:t>nested parentheses</a:t>
            </a:r>
            <a:r>
              <a:rPr lang="en-US" altLang="ja-JP" sz="2400" dirty="0">
                <a:solidFill>
                  <a:schemeClr val="tx1"/>
                </a:solidFill>
                <a:latin typeface="+mn-lt"/>
                <a:ea typeface="MS Mincho" pitchFamily="49" charset="-128"/>
              </a:rPr>
              <a:t>, the expression in the innermost set of parentheses is evaluated first</a:t>
            </a:r>
            <a:r>
              <a:rPr lang="en-US" altLang="ja-JP" sz="2400" dirty="0" smtClean="0">
                <a:solidFill>
                  <a:schemeClr val="tx1"/>
                </a:solidFill>
                <a:latin typeface="+mn-lt"/>
                <a:ea typeface="MS Mincho" pitchFamily="49" charset="-128"/>
              </a:rPr>
              <a:t>.</a:t>
            </a:r>
            <a:endParaRPr lang="en-US" altLang="en-US" sz="2400" dirty="0">
              <a:solidFill>
                <a:schemeClr val="tx1"/>
              </a:solidFill>
              <a:latin typeface="+mn-lt"/>
              <a:ea typeface="MS Mincho" pitchFamily="49" charset="-128"/>
            </a:endParaRPr>
          </a:p>
        </p:txBody>
      </p:sp>
    </p:spTree>
    <p:extLst>
      <p:ext uri="{BB962C8B-B14F-4D97-AF65-F5344CB8AC3E}">
        <p14:creationId xmlns:p14="http://schemas.microsoft.com/office/powerpoint/2010/main" val="3085485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3.8 Arithmetic </a:t>
            </a:r>
            <a:r>
              <a:rPr lang="en-US" sz="2000" b="0" dirty="0" smtClean="0"/>
              <a:t>(4 of 4)</a:t>
            </a:r>
            <a:endParaRPr lang="en-US" sz="2000" b="0" dirty="0"/>
          </a:p>
        </p:txBody>
      </p:sp>
      <p:sp>
        <p:nvSpPr>
          <p:cNvPr id="3" name="Text Placeholder 2"/>
          <p:cNvSpPr>
            <a:spLocks noGrp="1"/>
          </p:cNvSpPr>
          <p:nvPr>
            <p:ph type="body" idx="1"/>
          </p:nvPr>
        </p:nvSpPr>
        <p:spPr/>
        <p:txBody>
          <a:bodyPr/>
          <a:lstStyle/>
          <a:p>
            <a:pPr eaLnBrk="1" hangingPunct="1">
              <a:defRPr/>
            </a:pPr>
            <a:r>
              <a:rPr lang="en-US" sz="2400" dirty="0">
                <a:solidFill>
                  <a:schemeClr val="tx1"/>
                </a:solidFill>
                <a:latin typeface="+mn-lt"/>
                <a:cs typeface="Times New Roman" pitchFamily="18" charset="0"/>
              </a:rPr>
              <a:t>Arithmetic operators are evaluated according to the </a:t>
            </a:r>
            <a:r>
              <a:rPr lang="en-US" sz="2400" b="1" dirty="0" smtClean="0">
                <a:solidFill>
                  <a:schemeClr val="tx1"/>
                </a:solidFill>
                <a:latin typeface="+mn-lt"/>
                <a:cs typeface="Times New Roman" pitchFamily="18" charset="0"/>
              </a:rPr>
              <a:t>rules of </a:t>
            </a:r>
            <a:r>
              <a:rPr lang="en-US" sz="2400" b="1" dirty="0">
                <a:solidFill>
                  <a:schemeClr val="tx1"/>
                </a:solidFill>
                <a:latin typeface="+mn-lt"/>
                <a:cs typeface="Times New Roman" pitchFamily="18" charset="0"/>
              </a:rPr>
              <a:t>operator precedence</a:t>
            </a:r>
            <a:r>
              <a:rPr lang="en-US" sz="2400" dirty="0">
                <a:solidFill>
                  <a:schemeClr val="tx1"/>
                </a:solidFill>
                <a:latin typeface="+mn-lt"/>
                <a:cs typeface="Times New Roman" pitchFamily="18" charset="0"/>
              </a:rPr>
              <a:t>, which are generally the same as those followed in algebra (</a:t>
            </a:r>
            <a:r>
              <a:rPr lang="en-US" sz="2400" dirty="0" smtClean="0">
                <a:solidFill>
                  <a:schemeClr val="tx1"/>
                </a:solidFill>
                <a:latin typeface="+mn-lt"/>
                <a:cs typeface="Times New Roman" pitchFamily="18" charset="0"/>
              </a:rPr>
              <a:t>Figure</a:t>
            </a:r>
            <a:r>
              <a:rPr lang="en-US" sz="2400" dirty="0">
                <a:solidFill>
                  <a:schemeClr val="tx1"/>
                </a:solidFill>
                <a:latin typeface="+mn-lt"/>
                <a:cs typeface="Times New Roman" pitchFamily="18" charset="0"/>
              </a:rPr>
              <a:t> 3.19</a:t>
            </a:r>
            <a:r>
              <a:rPr lang="en-US" sz="2400" dirty="0" smtClean="0">
                <a:solidFill>
                  <a:schemeClr val="tx1"/>
                </a:solidFill>
                <a:latin typeface="+mn-lt"/>
                <a:cs typeface="Times New Roman" pitchFamily="18" charset="0"/>
              </a:rPr>
              <a:t>).</a:t>
            </a:r>
            <a:endParaRPr lang="en-US" sz="2400" dirty="0">
              <a:solidFill>
                <a:schemeClr val="tx1"/>
              </a:solidFill>
              <a:latin typeface="+mn-lt"/>
              <a:cs typeface="Times New Roman" pitchFamily="18" charset="0"/>
            </a:endParaRPr>
          </a:p>
          <a:p>
            <a:pPr eaLnBrk="1" hangingPunct="1">
              <a:defRPr/>
            </a:pPr>
            <a:r>
              <a:rPr lang="en-US" sz="2400" dirty="0">
                <a:solidFill>
                  <a:schemeClr val="tx1"/>
                </a:solidFill>
                <a:latin typeface="+mn-lt"/>
                <a:ea typeface="MS Mincho" pitchFamily="49" charset="-128"/>
              </a:rPr>
              <a:t>As in algebra, it is acceptable to place unnecessary (</a:t>
            </a:r>
            <a:r>
              <a:rPr lang="en-US" sz="2400" b="1" dirty="0">
                <a:solidFill>
                  <a:schemeClr val="tx1"/>
                </a:solidFill>
                <a:latin typeface="+mn-lt"/>
                <a:ea typeface="MS Mincho" pitchFamily="49" charset="-128"/>
              </a:rPr>
              <a:t>redundant</a:t>
            </a:r>
            <a:r>
              <a:rPr lang="en-US" sz="2400" dirty="0">
                <a:solidFill>
                  <a:schemeClr val="tx1"/>
                </a:solidFill>
                <a:latin typeface="+mn-lt"/>
                <a:ea typeface="MS Mincho" pitchFamily="49" charset="-128"/>
              </a:rPr>
              <a:t>) parentheses in an ex­pression to make the expression clearer</a:t>
            </a:r>
            <a:r>
              <a:rPr lang="en-US" sz="2400" dirty="0" smtClean="0">
                <a:solidFill>
                  <a:schemeClr val="tx1"/>
                </a:solidFill>
                <a:latin typeface="+mn-lt"/>
                <a:ea typeface="MS Mincho" pitchFamily="49" charset="-128"/>
              </a:rPr>
              <a:t>.</a:t>
            </a:r>
            <a:endParaRPr lang="en-US" sz="2400" dirty="0">
              <a:solidFill>
                <a:schemeClr val="tx1"/>
              </a:solidFill>
              <a:latin typeface="+mn-lt"/>
              <a:ea typeface="MS Mincho" pitchFamily="49" charset="-128"/>
            </a:endParaRPr>
          </a:p>
        </p:txBody>
      </p:sp>
    </p:spTree>
    <p:extLst>
      <p:ext uri="{BB962C8B-B14F-4D97-AF65-F5344CB8AC3E}">
        <p14:creationId xmlns:p14="http://schemas.microsoft.com/office/powerpoint/2010/main" val="21319422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84"/>
            <a:ext cx="8229600" cy="1066799"/>
          </a:xfrm>
        </p:spPr>
        <p:txBody>
          <a:bodyPr anchor="b"/>
          <a:lstStyle/>
          <a:p>
            <a:r>
              <a:rPr lang="en-US" dirty="0"/>
              <a:t>Figure 3.19 Precedence of Arithmetic Operators</a:t>
            </a:r>
          </a:p>
        </p:txBody>
      </p:sp>
      <p:pic>
        <p:nvPicPr>
          <p:cNvPr id="4" name="Picture 3" descr="A table. The table is titled, precedence of arithmetic operators. It has 7 rows and 3 columns. The columns have the following headings from left to right: operators, operations, order of evaluation, associativity. The row entries are as follows. Row 1: operators: evaluated first, asterisk. Operations, multiplication. Order of evaluation, associativity, if there are several operators of this type, they’re evaluated from left to right. Row 2: operators: evaluated first, forward slash. Operations, division. Order of evaluation, associativity, if there are several operators of this type, they’re evaluated from left to right. Row 3: operators: evaluated first, %. Operations, remainder. Order of evaluation, associativity, if there are several operators of this type, they’re evaluated from left to right. Row 4: operators: evaluated next, +. Operations, addition. Order of evaluation, associativity, if there are several operators of this type, they’re evaluated from left to right. Row 5: operators: evaluated next, minus. Operations, subtraction. Order of evaluation, associativity, if there are several operators of this type, they’re evaluated from left to righ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942" y="1801639"/>
            <a:ext cx="8002116" cy="3254723"/>
          </a:xfrm>
          <a:prstGeom prst="rect">
            <a:avLst/>
          </a:prstGeom>
        </p:spPr>
      </p:pic>
    </p:spTree>
    <p:extLst>
      <p:ext uri="{BB962C8B-B14F-4D97-AF65-F5344CB8AC3E}">
        <p14:creationId xmlns:p14="http://schemas.microsoft.com/office/powerpoint/2010/main" val="1273086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84"/>
            <a:ext cx="8229600" cy="1066799"/>
          </a:xfrm>
        </p:spPr>
        <p:txBody>
          <a:bodyPr anchor="b"/>
          <a:lstStyle/>
          <a:p>
            <a:r>
              <a:rPr lang="en-US" dirty="0"/>
              <a:t>Figure 3.20 Order in Which a Second-Degree Polynomial </a:t>
            </a:r>
            <a:r>
              <a:rPr lang="en-US" dirty="0" smtClean="0"/>
              <a:t>is </a:t>
            </a:r>
            <a:r>
              <a:rPr lang="en-US" dirty="0"/>
              <a:t>Evaluated</a:t>
            </a:r>
          </a:p>
        </p:txBody>
      </p:sp>
      <p:pic>
        <p:nvPicPr>
          <p:cNvPr id="4" name="Picture 3" descr="Order of precedence of a second-degree polynomial. Evaluation order of a second degree polynomial: Step 1. Y = 2 asterisk 5 asterisk 5 + 3 asterisk 5 + 7. The first two numbers on the left of polynomial is multiplied. 2 asterisk 5 is 10. 10 is carried forward to step 2. Step 2. Y = 10 asterisk 5 + 3 asterisk 5 + 7. The first two numbers 10 and 5 are multiplied. 10 asterisk 5 is 50. 50 is carried forward to step 3. Step 3. Y = 50 + 3 asterisk 5 + 7. Before addition, multiplication of 3 and 5 are carried out. 3 asterisk 5 is 15. 15 is carried forward to step 4. Step 4. Y = 50 + 15 + 7. The first two numbers are added. 50 + 15 is 65. 65 is carried forward to step 5. Step 5. Y = 65 + 7. The last addition is performed to get 72. Step 7. Y = 72. 72 is the lowest precedence assignmen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7072" y="1675150"/>
            <a:ext cx="6469857" cy="4438137"/>
          </a:xfrm>
          <a:prstGeom prst="rect">
            <a:avLst/>
          </a:prstGeom>
        </p:spPr>
      </p:pic>
    </p:spTree>
    <p:extLst>
      <p:ext uri="{BB962C8B-B14F-4D97-AF65-F5344CB8AC3E}">
        <p14:creationId xmlns:p14="http://schemas.microsoft.com/office/powerpoint/2010/main" val="21340061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3.9 Decision Making: Equality and Relational Operators </a:t>
            </a:r>
            <a:r>
              <a:rPr lang="en-US" sz="2000" b="0" dirty="0"/>
              <a:t>(1 of 4)</a:t>
            </a:r>
            <a:endParaRPr lang="en-US" dirty="0"/>
          </a:p>
        </p:txBody>
      </p:sp>
      <p:sp>
        <p:nvSpPr>
          <p:cNvPr id="3" name="Text Placeholder 2"/>
          <p:cNvSpPr>
            <a:spLocks noGrp="1"/>
          </p:cNvSpPr>
          <p:nvPr>
            <p:ph type="body" idx="1"/>
          </p:nvPr>
        </p:nvSpPr>
        <p:spPr>
          <a:xfrm>
            <a:off x="457200" y="1600200"/>
            <a:ext cx="8229600" cy="831457"/>
          </a:xfrm>
        </p:spPr>
        <p:txBody>
          <a:bodyPr/>
          <a:lstStyle/>
          <a:p>
            <a:r>
              <a:rPr lang="en-US" altLang="en-US" sz="2400" dirty="0">
                <a:solidFill>
                  <a:schemeClr val="tx1"/>
                </a:solidFill>
                <a:latin typeface="+mn-lt"/>
                <a:cs typeface="Times New Roman" panose="02020603050405020304" pitchFamily="18" charset="0"/>
              </a:rPr>
              <a:t>A </a:t>
            </a:r>
            <a:r>
              <a:rPr lang="en-US" altLang="en-US" sz="2400" b="1" dirty="0">
                <a:solidFill>
                  <a:schemeClr val="tx1"/>
                </a:solidFill>
                <a:latin typeface="+mn-lt"/>
                <a:cs typeface="Times New Roman" panose="02020603050405020304" pitchFamily="18" charset="0"/>
              </a:rPr>
              <a:t>condition</a:t>
            </a:r>
            <a:r>
              <a:rPr lang="en-US" altLang="en-US" sz="2400" dirty="0">
                <a:solidFill>
                  <a:schemeClr val="tx1"/>
                </a:solidFill>
                <a:latin typeface="+mn-lt"/>
                <a:cs typeface="Times New Roman" panose="02020603050405020304" pitchFamily="18" charset="0"/>
              </a:rPr>
              <a:t> is an expression that can be either </a:t>
            </a:r>
            <a:r>
              <a:rPr lang="en-US" altLang="en-US" sz="2400" b="1" dirty="0">
                <a:solidFill>
                  <a:schemeClr val="tx1"/>
                </a:solidFill>
                <a:latin typeface="+mn-lt"/>
                <a:cs typeface="Times New Roman" panose="02020603050405020304" pitchFamily="18" charset="0"/>
              </a:rPr>
              <a:t>true</a:t>
            </a:r>
            <a:r>
              <a:rPr lang="en-US" altLang="en-US" sz="2400" dirty="0">
                <a:solidFill>
                  <a:schemeClr val="tx1"/>
                </a:solidFill>
                <a:latin typeface="+mn-lt"/>
                <a:cs typeface="Times New Roman" panose="02020603050405020304" pitchFamily="18" charset="0"/>
              </a:rPr>
              <a:t> or </a:t>
            </a:r>
            <a:r>
              <a:rPr lang="en-US" altLang="en-US" sz="2400" b="1" dirty="0">
                <a:solidFill>
                  <a:schemeClr val="tx1"/>
                </a:solidFill>
                <a:latin typeface="+mn-lt"/>
                <a:cs typeface="Times New Roman" panose="02020603050405020304" pitchFamily="18" charset="0"/>
              </a:rPr>
              <a:t>false</a:t>
            </a:r>
            <a:r>
              <a:rPr lang="en-US" altLang="en-US" sz="2400" dirty="0" smtClean="0">
                <a:solidFill>
                  <a:schemeClr val="tx1"/>
                </a:solidFill>
                <a:latin typeface="+mn-lt"/>
                <a:cs typeface="Times New Roman" panose="02020603050405020304" pitchFamily="18" charset="0"/>
              </a:rPr>
              <a:t>.</a:t>
            </a:r>
          </a:p>
        </p:txBody>
      </p:sp>
      <p:sp>
        <p:nvSpPr>
          <p:cNvPr id="4" name="Content Placeholder 3"/>
          <p:cNvSpPr>
            <a:spLocks noGrp="1"/>
          </p:cNvSpPr>
          <p:nvPr>
            <p:ph sz="quarter" idx="13"/>
          </p:nvPr>
        </p:nvSpPr>
        <p:spPr>
          <a:xfrm>
            <a:off x="457200" y="2518693"/>
            <a:ext cx="8229600" cy="558800"/>
          </a:xfrm>
        </p:spPr>
        <p:txBody>
          <a:bodyPr/>
          <a:lstStyle/>
          <a:p>
            <a:r>
              <a:rPr lang="en-US" altLang="en-US" sz="2400" dirty="0">
                <a:solidFill>
                  <a:schemeClr val="tx1"/>
                </a:solidFill>
                <a:latin typeface="+mn-lt"/>
                <a:cs typeface="Times New Roman" panose="02020603050405020304" pitchFamily="18" charset="0"/>
              </a:rPr>
              <a:t>Conditions can be formed using the </a:t>
            </a:r>
            <a:r>
              <a:rPr lang="en-US" altLang="en-US" sz="2400" b="1" dirty="0">
                <a:solidFill>
                  <a:schemeClr val="tx1"/>
                </a:solidFill>
                <a:latin typeface="+mn-lt"/>
                <a:cs typeface="Times New Roman" panose="02020603050405020304" pitchFamily="18" charset="0"/>
              </a:rPr>
              <a:t>equality operators</a:t>
            </a:r>
            <a:endParaRPr lang="en-US" sz="2400" dirty="0">
              <a:latin typeface="+mn-lt"/>
            </a:endParaRPr>
          </a:p>
        </p:txBody>
      </p:sp>
      <p:pic>
        <p:nvPicPr>
          <p:cNvPr id="9" name="Picture 8" descr="Left parenthesis equals equals and exclamation point equals right parenthesis."/>
          <p:cNvPicPr>
            <a:picLocks noChangeAspect="1"/>
          </p:cNvPicPr>
          <p:nvPr/>
        </p:nvPicPr>
        <p:blipFill rotWithShape="1">
          <a:blip r:embed="rId2"/>
          <a:srcRect l="13577" b="27038"/>
          <a:stretch/>
        </p:blipFill>
        <p:spPr>
          <a:xfrm>
            <a:off x="675063" y="2913806"/>
            <a:ext cx="1865148" cy="471505"/>
          </a:xfrm>
          <a:prstGeom prst="rect">
            <a:avLst/>
          </a:prstGeom>
        </p:spPr>
      </p:pic>
      <p:sp>
        <p:nvSpPr>
          <p:cNvPr id="5" name="Content Placeholder 4"/>
          <p:cNvSpPr>
            <a:spLocks noGrp="1"/>
          </p:cNvSpPr>
          <p:nvPr>
            <p:ph sz="quarter" idx="14"/>
          </p:nvPr>
        </p:nvSpPr>
        <p:spPr>
          <a:xfrm>
            <a:off x="2431799" y="2924490"/>
            <a:ext cx="3797133" cy="450916"/>
          </a:xfrm>
        </p:spPr>
        <p:txBody>
          <a:bodyPr/>
          <a:lstStyle/>
          <a:p>
            <a:pPr marL="432" indent="0">
              <a:buNone/>
            </a:pPr>
            <a:r>
              <a:rPr lang="en-US" altLang="en-US" sz="2400" dirty="0">
                <a:solidFill>
                  <a:schemeClr val="tx1"/>
                </a:solidFill>
                <a:latin typeface="+mn-lt"/>
                <a:cs typeface="Times New Roman" panose="02020603050405020304" pitchFamily="18" charset="0"/>
              </a:rPr>
              <a:t>and </a:t>
            </a:r>
            <a:r>
              <a:rPr lang="en-US" altLang="en-US" sz="2400" b="1" dirty="0">
                <a:solidFill>
                  <a:schemeClr val="tx1"/>
                </a:solidFill>
                <a:latin typeface="+mn-lt"/>
                <a:cs typeface="Times New Roman" panose="02020603050405020304" pitchFamily="18" charset="0"/>
              </a:rPr>
              <a:t>relational operators</a:t>
            </a:r>
            <a:endParaRPr lang="en-US" sz="2400" dirty="0">
              <a:latin typeface="+mn-lt"/>
            </a:endParaRPr>
          </a:p>
        </p:txBody>
      </p:sp>
      <p:pic>
        <p:nvPicPr>
          <p:cNvPr id="10" name="Picture 9" descr="Left parenthesis right angle bracket left angle bracket right angle bracket equals and left angle bracket equals right parenthesis."/>
          <p:cNvPicPr>
            <a:picLocks noChangeAspect="1"/>
          </p:cNvPicPr>
          <p:nvPr/>
        </p:nvPicPr>
        <p:blipFill rotWithShape="1">
          <a:blip r:embed="rId3"/>
          <a:srcRect l="11437" b="17812"/>
          <a:stretch/>
        </p:blipFill>
        <p:spPr>
          <a:xfrm>
            <a:off x="5964831" y="2915765"/>
            <a:ext cx="2505257" cy="531126"/>
          </a:xfrm>
          <a:prstGeom prst="rect">
            <a:avLst/>
          </a:prstGeom>
        </p:spPr>
      </p:pic>
      <p:sp>
        <p:nvSpPr>
          <p:cNvPr id="6" name="Content Placeholder 5"/>
          <p:cNvSpPr>
            <a:spLocks noGrp="1"/>
          </p:cNvSpPr>
          <p:nvPr>
            <p:ph sz="quarter" idx="15"/>
          </p:nvPr>
        </p:nvSpPr>
        <p:spPr>
          <a:xfrm>
            <a:off x="457201" y="3344616"/>
            <a:ext cx="4339388" cy="550863"/>
          </a:xfrm>
        </p:spPr>
        <p:txBody>
          <a:bodyPr/>
          <a:lstStyle/>
          <a:p>
            <a:pPr marL="255600" indent="0">
              <a:buNone/>
            </a:pPr>
            <a:r>
              <a:rPr lang="en-US" altLang="en-US" sz="2400" dirty="0">
                <a:solidFill>
                  <a:schemeClr val="tx1"/>
                </a:solidFill>
                <a:latin typeface="+mn-lt"/>
                <a:cs typeface="Times New Roman" panose="02020603050405020304" pitchFamily="18" charset="0"/>
              </a:rPr>
              <a:t>summarized in Figure 3.21</a:t>
            </a:r>
            <a:r>
              <a:rPr lang="en-US" altLang="en-US" sz="2400" dirty="0" smtClean="0">
                <a:solidFill>
                  <a:schemeClr val="tx1"/>
                </a:solidFill>
                <a:latin typeface="+mn-lt"/>
                <a:cs typeface="Times New Roman" panose="02020603050405020304" pitchFamily="18" charset="0"/>
              </a:rPr>
              <a:t>.</a:t>
            </a:r>
            <a:endParaRPr lang="en-US" altLang="en-US" sz="2400" dirty="0">
              <a:solidFill>
                <a:schemeClr val="tx1"/>
              </a:solidFill>
              <a:latin typeface="+mn-lt"/>
              <a:cs typeface="Times New Roman" panose="02020603050405020304" pitchFamily="18" charset="0"/>
            </a:endParaRPr>
          </a:p>
        </p:txBody>
      </p:sp>
    </p:spTree>
    <p:extLst>
      <p:ext uri="{BB962C8B-B14F-4D97-AF65-F5344CB8AC3E}">
        <p14:creationId xmlns:p14="http://schemas.microsoft.com/office/powerpoint/2010/main" val="9905638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Error 3.5</a:t>
            </a:r>
          </a:p>
        </p:txBody>
      </p:sp>
      <p:sp>
        <p:nvSpPr>
          <p:cNvPr id="3" name="Text Placeholder 2"/>
          <p:cNvSpPr>
            <a:spLocks noGrp="1"/>
          </p:cNvSpPr>
          <p:nvPr>
            <p:ph type="body" idx="1"/>
          </p:nvPr>
        </p:nvSpPr>
        <p:spPr>
          <a:xfrm>
            <a:off x="457200" y="1600201"/>
            <a:ext cx="4563979" cy="485274"/>
          </a:xfrm>
        </p:spPr>
        <p:txBody>
          <a:bodyPr/>
          <a:lstStyle/>
          <a:p>
            <a:pPr marL="0" indent="0">
              <a:buNone/>
            </a:pPr>
            <a:r>
              <a:rPr lang="en-US" sz="2400" dirty="0">
                <a:latin typeface="+mn-lt"/>
              </a:rPr>
              <a:t>Confusing the equality operator,</a:t>
            </a:r>
          </a:p>
        </p:txBody>
      </p:sp>
      <p:pic>
        <p:nvPicPr>
          <p:cNvPr id="5" name="Picture 4" descr="Equals equals,"/>
          <p:cNvPicPr>
            <a:picLocks noChangeAspect="1"/>
          </p:cNvPicPr>
          <p:nvPr/>
        </p:nvPicPr>
        <p:blipFill rotWithShape="1">
          <a:blip r:embed="rId2"/>
          <a:srcRect l="31681" b="31831"/>
          <a:stretch/>
        </p:blipFill>
        <p:spPr>
          <a:xfrm>
            <a:off x="4836875" y="1592567"/>
            <a:ext cx="658088" cy="436373"/>
          </a:xfrm>
          <a:prstGeom prst="rect">
            <a:avLst/>
          </a:prstGeom>
        </p:spPr>
      </p:pic>
      <p:sp>
        <p:nvSpPr>
          <p:cNvPr id="4" name="Text Placeholder 3"/>
          <p:cNvSpPr>
            <a:spLocks noGrp="1"/>
          </p:cNvSpPr>
          <p:nvPr>
            <p:ph type="body" idx="2"/>
          </p:nvPr>
        </p:nvSpPr>
        <p:spPr>
          <a:xfrm>
            <a:off x="457200" y="1588176"/>
            <a:ext cx="8245643" cy="2423386"/>
          </a:xfrm>
        </p:spPr>
        <p:txBody>
          <a:bodyPr/>
          <a:lstStyle/>
          <a:p>
            <a:pPr marL="0" indent="4845050">
              <a:buNone/>
            </a:pPr>
            <a:r>
              <a:rPr lang="en-US" sz="2400" dirty="0">
                <a:latin typeface="+mn-lt"/>
              </a:rPr>
              <a:t>, with the assignment operator, =, can cause a logic error or a syntax error. The equality operator should be read as “is equal to,” and the assignment operator should be read as “gets” or “gets the value of.” To avoid confusion, some programmers read the equality operator as “double equals” or “equals equals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2379910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a:t>
            </a:r>
            <a:r>
              <a:rPr lang="en-US" dirty="0" smtClean="0"/>
              <a:t>3.1 Text-Displaying </a:t>
            </a:r>
            <a:r>
              <a:rPr lang="en-US" dirty="0"/>
              <a:t>App</a:t>
            </a:r>
          </a:p>
        </p:txBody>
      </p:sp>
      <p:pic>
        <p:nvPicPr>
          <p:cNvPr id="4" name="Picture 3" descr="Program code. Line 1: forward slash, forward slash, fig. 3.1, colon, welcome 1, period, c s. Line 2: forward slash forward slash text - displaying app, period. Line 3: using system semicolon. Line 4: blank. Line 5: class welcome 1. Line 6: left brace. Line 7, indented once: forward slash, forward slash, main method begins execution of c hash app. Line 8, indented once: static void main, left parenthesis, right parenthesis. Line 9, indented once: left brace. Line 10, indented twice: console, period, write line, left parenthesis, open quotes, welcome to c, hash, programming, exclamation point, close quotes, right parenthesis, semicolon. Line 11, indented once: right brace, forward slash, forward slash, end main. Line 12: right brace, forward slash, forward slash, end class welcome 1. Program code. Line 1: welcome to c, hash, programming, exclamation poin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325" y="1784274"/>
            <a:ext cx="7995349" cy="3257369"/>
          </a:xfrm>
          <a:prstGeom prst="rect">
            <a:avLst/>
          </a:prstGeom>
        </p:spPr>
      </p:pic>
    </p:spTree>
    <p:extLst>
      <p:ext uri="{BB962C8B-B14F-4D97-AF65-F5344CB8AC3E}">
        <p14:creationId xmlns:p14="http://schemas.microsoft.com/office/powerpoint/2010/main" val="417803925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3.21 Relational and Equality Operators</a:t>
            </a:r>
          </a:p>
        </p:txBody>
      </p:sp>
      <p:pic>
        <p:nvPicPr>
          <p:cNvPr id="4" name="Picture 3" descr="A table. The table is titled, relational and equality operators. It has 6 rows and 4 columns. The columns have the following headings from left to right: standard algebraic equality and relational operators, c, hash equality or relational operator, sample c hash, condition, meaning of c hash, condition. The row entries are as follows. Row 1. standard algebraic equality and relational operators, right angle bracket. C hash, equality or relational operator, right angle bracket. Sample C hash condition, x right angle bracket y. Meaning of C hash condition, x is greater than y. Row 2. standard algebraic equality and relational operators, left angle bracket. C hash, equality or relational operator, left angle bracket. Sample C hash condition, x left angle bracket y. Meaning of C hash condition, x is less than y. Row 3. standard algebraic equality and relational operators, right angle bracket and =. C hash, equality or relational operator, right angle bracket and =. Sample C hash condition, x right angle bracket and =. Meaning of C hash condition, x is greater than or equal to y. Row 4. standard algebraic equality and relational operators, left angle bracket and =. C hash equality or relational operator, left angle bracket and =. Sample C hash condition, x left angle bracket and =. Meaning of C hash condition, x is less than or equal to y. Row 5. standard algebraic equality and relational operators, =. C hash, equality or relational operator, = =. Sample C hash condition, x = = y. Meaning of C hash condition, x is equal to y. Row 6. Standard algebraic equality and relational operators, not equal to. C hash, equality or relational operator, exclamation point =. Sample C hash condition, x exclamation point = y. Meaning of C hash condition, x is not equal to y."/>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356" y="1777111"/>
            <a:ext cx="8183289" cy="3785040"/>
          </a:xfrm>
          <a:prstGeom prst="rect">
            <a:avLst/>
          </a:prstGeom>
        </p:spPr>
      </p:pic>
    </p:spTree>
    <p:extLst>
      <p:ext uri="{BB962C8B-B14F-4D97-AF65-F5344CB8AC3E}">
        <p14:creationId xmlns:p14="http://schemas.microsoft.com/office/powerpoint/2010/main" val="19170020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3.9 Decision </a:t>
            </a:r>
            <a:r>
              <a:rPr lang="en-US" dirty="0"/>
              <a:t>Making: Equality and Relational </a:t>
            </a:r>
            <a:r>
              <a:rPr lang="en-US" dirty="0" smtClean="0"/>
              <a:t>Operators </a:t>
            </a:r>
            <a:r>
              <a:rPr lang="en-US" sz="2000" b="0" dirty="0" smtClean="0"/>
              <a:t>(2 </a:t>
            </a:r>
            <a:r>
              <a:rPr lang="en-US" sz="2000" b="0" dirty="0"/>
              <a:t>of 4)</a:t>
            </a:r>
            <a:endParaRPr lang="en-US" sz="2000" dirty="0"/>
          </a:p>
        </p:txBody>
      </p:sp>
      <p:sp>
        <p:nvSpPr>
          <p:cNvPr id="3" name="Text Placeholder 2"/>
          <p:cNvSpPr>
            <a:spLocks noGrp="1"/>
          </p:cNvSpPr>
          <p:nvPr>
            <p:ph type="body" idx="1"/>
          </p:nvPr>
        </p:nvSpPr>
        <p:spPr/>
        <p:txBody>
          <a:bodyPr/>
          <a:lstStyle/>
          <a:p>
            <a:r>
              <a:rPr lang="en-US" altLang="en-US" sz="2400" dirty="0">
                <a:solidFill>
                  <a:schemeClr val="tx1"/>
                </a:solidFill>
                <a:latin typeface="+mn-lt"/>
              </a:rPr>
              <a:t>Figure 3.22 uses six </a:t>
            </a:r>
            <a:r>
              <a:rPr lang="en-US" altLang="en-US" sz="2400" b="1" dirty="0" smtClean="0">
                <a:solidFill>
                  <a:schemeClr val="tx1"/>
                </a:solidFill>
                <a:latin typeface="Consolas" panose="020B0609020204030204" pitchFamily="49" charset="0"/>
                <a:cs typeface="Consolas" panose="020B0609020204030204" pitchFamily="49" charset="0"/>
              </a:rPr>
              <a:t>if statements</a:t>
            </a:r>
            <a:r>
              <a:rPr lang="en-US" altLang="en-US" sz="2400" dirty="0" smtClean="0">
                <a:solidFill>
                  <a:schemeClr val="tx1"/>
                </a:solidFill>
                <a:latin typeface="Consolas" panose="020B0609020204030204" pitchFamily="49" charset="0"/>
                <a:cs typeface="Consolas" panose="020B0609020204030204" pitchFamily="49" charset="0"/>
              </a:rPr>
              <a:t> </a:t>
            </a:r>
            <a:r>
              <a:rPr lang="en-US" altLang="en-US" sz="2400" dirty="0">
                <a:solidFill>
                  <a:schemeClr val="tx1"/>
                </a:solidFill>
                <a:latin typeface="+mn-lt"/>
              </a:rPr>
              <a:t>to compare two integers entered by the </a:t>
            </a:r>
            <a:r>
              <a:rPr lang="en-US" altLang="en-US" sz="2400" dirty="0" smtClean="0">
                <a:solidFill>
                  <a:schemeClr val="tx1"/>
                </a:solidFill>
                <a:latin typeface="+mn-lt"/>
              </a:rPr>
              <a:t>user.</a:t>
            </a:r>
            <a:endParaRPr lang="en-US" sz="2400" dirty="0">
              <a:solidFill>
                <a:schemeClr val="tx1"/>
              </a:solidFill>
              <a:latin typeface="+mn-lt"/>
            </a:endParaRPr>
          </a:p>
        </p:txBody>
      </p:sp>
    </p:spTree>
    <p:extLst>
      <p:ext uri="{BB962C8B-B14F-4D97-AF65-F5344CB8AC3E}">
        <p14:creationId xmlns:p14="http://schemas.microsoft.com/office/powerpoint/2010/main" val="382187335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8510337" cy="1066799"/>
          </a:xfrm>
        </p:spPr>
        <p:txBody>
          <a:bodyPr anchor="b"/>
          <a:lstStyle/>
          <a:p>
            <a:r>
              <a:rPr lang="en-US" sz="2800" dirty="0"/>
              <a:t>Figure 3.22 Comparing Integers Using </a:t>
            </a:r>
            <a:r>
              <a:rPr lang="en-US" sz="2800" dirty="0" smtClean="0">
                <a:latin typeface="Consolas" panose="020B0609020204030204" pitchFamily="49" charset="0"/>
                <a:cs typeface="Consolas" panose="020B0609020204030204" pitchFamily="49" charset="0"/>
              </a:rPr>
              <a:t>If </a:t>
            </a:r>
            <a:r>
              <a:rPr lang="en-US" sz="2800" dirty="0" smtClean="0"/>
              <a:t>Statements</a:t>
            </a:r>
            <a:r>
              <a:rPr lang="en-US" sz="2800" dirty="0"/>
              <a:t>, Equality Operators and Relational </a:t>
            </a:r>
            <a:r>
              <a:rPr lang="en-US" sz="2800" dirty="0" smtClean="0"/>
              <a:t>Operators</a:t>
            </a:r>
            <a:r>
              <a:rPr lang="en-US" sz="2600" dirty="0" smtClean="0"/>
              <a:t> </a:t>
            </a:r>
            <a:r>
              <a:rPr lang="en-US" sz="2000" b="0" dirty="0" smtClean="0"/>
              <a:t>(1 of 4)</a:t>
            </a:r>
            <a:endParaRPr lang="en-US" sz="2000" b="0" dirty="0"/>
          </a:p>
        </p:txBody>
      </p:sp>
      <p:pic>
        <p:nvPicPr>
          <p:cNvPr id="4" name="Picture 3" descr="A code shows the comparison of integers using if, equality and relational operators. Line 1: forward slash, forward slash, fig period 3.22, colon, comparison, period, c s. Line 2: forward slash, forward slash, comparing integers using if statements, equality operators. Line 3: forward slash, forward slash, and relational operators, period. Line 4: using system, semi colon. Line 5: blank. Line 6: class comparison. Line 7: left brace. Line 8, indented once: forward slash, forward slash, main method begins execution of c hash, app. Line 9, indented once: static void main, left parenthesis, right parenthesis. Line 10, indented once: left brace. Line 11, indented twice: forward slash, forward slash, prompt user and read first number. Line 12, indented twice: console, period, write, left parenthesis, open quotes, enter first integer, colon, close quotes, right parenthesis, semi colon. Line 13, indented twice: I n t, number 1 = I n t, period, parse, left parenthesis, console, period, read line, left parenthesis, right parenthesis, right parenthesis, semi colon. Line 14: blank. Line 15, indented twice: forward slash, forward slash, prompt user and read second number. Line 16, indented twice: console, period, write, left parenthesis, open quotes, enter second integer, colon, close quotes, right parenthesis, semi colon. Line 17, indented twice: I n t, number 2 = I n t, period, parse, left parenthesis, console, period, read line, left parenthesis, right parenthesis, right parenthesis, semi colon. Line 18: blank. Line 19, indented twice: if, left parenthesis, number 1 = = number 2, right parenthesis. Line 20, indented twice: left brace. Line 21, indented three times: console, period, write line, left parenthesis, dollar sign dollar sign, open quotes, left brace, number 1, right brace, = = left brace, number 2, right brace, close quotes, right parenthesis, semi colon. Line 22, indented twi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822" y="1700427"/>
            <a:ext cx="7427089" cy="4419668"/>
          </a:xfrm>
          <a:prstGeom prst="rect">
            <a:avLst/>
          </a:prstGeom>
        </p:spPr>
      </p:pic>
    </p:spTree>
    <p:extLst>
      <p:ext uri="{BB962C8B-B14F-4D97-AF65-F5344CB8AC3E}">
        <p14:creationId xmlns:p14="http://schemas.microsoft.com/office/powerpoint/2010/main" val="94731827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8494295" cy="1066799"/>
          </a:xfrm>
        </p:spPr>
        <p:txBody>
          <a:bodyPr anchor="b"/>
          <a:lstStyle/>
          <a:p>
            <a:r>
              <a:rPr lang="en-US" sz="2800" dirty="0"/>
              <a:t>Figure 3.22 Comparing Integers Using </a:t>
            </a:r>
            <a:r>
              <a:rPr lang="en-US" sz="2800" dirty="0" smtClean="0">
                <a:latin typeface="Consolas" panose="020B0609020204030204" pitchFamily="49" charset="0"/>
                <a:cs typeface="Consolas" panose="020B0609020204030204" pitchFamily="49" charset="0"/>
              </a:rPr>
              <a:t>If </a:t>
            </a:r>
            <a:r>
              <a:rPr lang="en-US" sz="2800" dirty="0"/>
              <a:t>Statements, Equality Operators and Relational </a:t>
            </a:r>
            <a:r>
              <a:rPr lang="en-US" sz="2800" dirty="0" smtClean="0"/>
              <a:t>Operators</a:t>
            </a:r>
            <a:r>
              <a:rPr lang="en-US" sz="2600" dirty="0" smtClean="0"/>
              <a:t> </a:t>
            </a:r>
            <a:r>
              <a:rPr lang="en-US" sz="2000" b="0" dirty="0" smtClean="0"/>
              <a:t>(2 of 4)</a:t>
            </a:r>
            <a:endParaRPr lang="en-US" sz="2000" b="0" dirty="0"/>
          </a:p>
        </p:txBody>
      </p:sp>
      <p:pic>
        <p:nvPicPr>
          <p:cNvPr id="4" name="Picture 3" descr="A code shows the comparison of integers using if, equality and relational operators. Line 23: blank. Line 24, indented twice: if, left parenthesis, number 1 exclamation point = number 2, right parenthesis. Line 25, indented twice: left brace. Line 26, indented three times: console, period, write line, left parenthesis, dollar sign dollar sign, open quotes, left brace, number 1, right brace, exclamation point =, left brace, number 2, right brace, close quotes, right parenthesis, semi colon. Line 27, indented twice: right brace. Line 28: blank. Line 29, indented twice: if, left parenthesis, number 1, left angle bracket, number 2, right parenthesis. Line 30, indented twice: left brace. Line 31, indented three times: console, period, write line, left parenthesis, dollar sign dollar sign, open quotes, left brace, number 1, right brace, left angle bracket, left brace, number 2, right brace, close quotes, right parenthesis, semi colon. Line 32, indented twice: right brace. Line 33: blank. Line 34, indented twice: if, left parenthesis, number 1, right angle bracket, number 2, right parenthesis. Line 35, indented twice: left brace. Line 36, indented three times: console, period, write line, left parenthesis, dollar sign dollar sign, open quotes, left brace, number 1, right brace, right angle bracket, left brace, number 2, right brace, close quotes, right parenthesis, semi colon. Line 37, indented twice: right brace. Line 38: blank. Line 39, indented twice: if, left parenthesis, number 1 left angle bracket =, number 2, right parenthesis. Line 40, indented twice: left brace. Line 41, indented three times: console, period, write line, left parenthesis, dollar sign dollar sign, open quotes, left brace, number 1, right brace, left angle bracket =, left brace, number 2, right brace, close quotes, right parenthesis, semi colon. Line 42, indented twice: right brace. Line 43: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831" y="1593026"/>
            <a:ext cx="8369030" cy="4602389"/>
          </a:xfrm>
          <a:prstGeom prst="rect">
            <a:avLst/>
          </a:prstGeom>
        </p:spPr>
      </p:pic>
    </p:spTree>
    <p:extLst>
      <p:ext uri="{BB962C8B-B14F-4D97-AF65-F5344CB8AC3E}">
        <p14:creationId xmlns:p14="http://schemas.microsoft.com/office/powerpoint/2010/main" val="8370758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8510337" cy="1066799"/>
          </a:xfrm>
        </p:spPr>
        <p:txBody>
          <a:bodyPr anchor="b"/>
          <a:lstStyle/>
          <a:p>
            <a:r>
              <a:rPr lang="en-US" sz="2800" dirty="0"/>
              <a:t>Figure 3.22 Comparing Integers Using </a:t>
            </a:r>
            <a:r>
              <a:rPr lang="en-US" sz="2800" dirty="0">
                <a:latin typeface="Consolas" panose="020B0609020204030204" pitchFamily="49" charset="0"/>
                <a:cs typeface="Consolas" panose="020B0609020204030204" pitchFamily="49" charset="0"/>
              </a:rPr>
              <a:t>If </a:t>
            </a:r>
            <a:r>
              <a:rPr lang="en-US" sz="2800" dirty="0"/>
              <a:t>Statements, Equality Operators and Relational Operators</a:t>
            </a:r>
            <a:r>
              <a:rPr lang="en-US" sz="2600" dirty="0"/>
              <a:t> </a:t>
            </a:r>
            <a:r>
              <a:rPr lang="en-US" sz="2000" b="0" dirty="0" smtClean="0"/>
              <a:t>(3 </a:t>
            </a:r>
            <a:r>
              <a:rPr lang="en-US" sz="2000" b="0" dirty="0"/>
              <a:t>of </a:t>
            </a:r>
            <a:r>
              <a:rPr lang="en-US" sz="2000" b="0" dirty="0" smtClean="0"/>
              <a:t>4)</a:t>
            </a:r>
            <a:endParaRPr lang="en-US" sz="2000" dirty="0"/>
          </a:p>
        </p:txBody>
      </p:sp>
      <p:pic>
        <p:nvPicPr>
          <p:cNvPr id="4" name="Picture 3" descr="A code shows the comparison of integers using if, equality and relational operators. Line 44, indented twice: if, left parenthesis, number 1 right angle bracket = number 2, right parenthesis. Line 45, indented twice: left brace. Line 46, indented three times: console, period, write line, left parenthesis, dollar sign dollar sign, open quotes, left brace, number 1, right brace, right angle bracket, =, left brace, number 2, right brace, close quotes, right parenthesis, semi colon. Line 47, indented twice: right brace. Line 48, indented once: right brace, forward slash, forward slash, end main. Line 49: right brace, forward slash, forward slash, end c1ass comparison. Three methods for comparing integers. Program code. Method 1. Line 1: enter first integer, colon, 42. Line 2: enter second integer, colon, 42. Line 3: 42 = = 42. Line 4: 42 left angle bracket = 42. Line 5: 42 right angle bracket = 42. Method 2. Line 1: enter first integer, colon, 1000. Line 2: enter second integer, colon, 2000. Line 3: 1000 exclamation point= 2000. Line 4: 1000 left angle bracket 2000. Line 5: 1000 left angle bracket = 200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852" y="1742173"/>
            <a:ext cx="8369030" cy="3915465"/>
          </a:xfrm>
          <a:prstGeom prst="rect">
            <a:avLst/>
          </a:prstGeom>
        </p:spPr>
      </p:pic>
    </p:spTree>
    <p:extLst>
      <p:ext uri="{BB962C8B-B14F-4D97-AF65-F5344CB8AC3E}">
        <p14:creationId xmlns:p14="http://schemas.microsoft.com/office/powerpoint/2010/main" val="7936123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8494295" cy="1066799"/>
          </a:xfrm>
        </p:spPr>
        <p:txBody>
          <a:bodyPr anchor="b"/>
          <a:lstStyle/>
          <a:p>
            <a:r>
              <a:rPr lang="en-US" sz="2800" dirty="0"/>
              <a:t>Figure 3.22 Comparing Integers Using </a:t>
            </a:r>
            <a:r>
              <a:rPr lang="en-US" sz="2800" dirty="0">
                <a:latin typeface="Consolas" panose="020B0609020204030204" pitchFamily="49" charset="0"/>
                <a:cs typeface="Consolas" panose="020B0609020204030204" pitchFamily="49" charset="0"/>
              </a:rPr>
              <a:t>If </a:t>
            </a:r>
            <a:r>
              <a:rPr lang="en-US" sz="2800" dirty="0"/>
              <a:t>Statements, Equality Operators and Relational Operators</a:t>
            </a:r>
            <a:r>
              <a:rPr lang="en-US" sz="2600" dirty="0"/>
              <a:t> </a:t>
            </a:r>
            <a:r>
              <a:rPr lang="en-US" sz="2000" b="0" dirty="0" smtClean="0"/>
              <a:t>(4 </a:t>
            </a:r>
            <a:r>
              <a:rPr lang="en-US" sz="2000" b="0" dirty="0"/>
              <a:t>of </a:t>
            </a:r>
            <a:r>
              <a:rPr lang="en-US" sz="2000" b="0" dirty="0" smtClean="0"/>
              <a:t>4)</a:t>
            </a:r>
            <a:endParaRPr lang="en-US" sz="2000" dirty="0"/>
          </a:p>
        </p:txBody>
      </p:sp>
      <p:pic>
        <p:nvPicPr>
          <p:cNvPr id="4" name="Picture 3" descr="Three methods for comparing integers. Method 3. Line 1: enter first integer, colon, 2000. Line 2: enter second integer, colon, 1000. Line 3: 2000 exclamation point= 1000. Line 4: 2000 right angle bracket, 1000. Line 5: 2000 right angle bracket = 100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434" y="2047203"/>
            <a:ext cx="7961823" cy="1381797"/>
          </a:xfrm>
          <a:prstGeom prst="rect">
            <a:avLst/>
          </a:prstGeom>
        </p:spPr>
      </p:pic>
    </p:spTree>
    <p:extLst>
      <p:ext uri="{BB962C8B-B14F-4D97-AF65-F5344CB8AC3E}">
        <p14:creationId xmlns:p14="http://schemas.microsoft.com/office/powerpoint/2010/main" val="42476246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3.9 Decision </a:t>
            </a:r>
            <a:r>
              <a:rPr lang="en-US" dirty="0"/>
              <a:t>Making: Equality and Relational </a:t>
            </a:r>
            <a:r>
              <a:rPr lang="en-US" dirty="0" smtClean="0"/>
              <a:t>Operators </a:t>
            </a:r>
            <a:r>
              <a:rPr lang="en-US" sz="2000" b="0" dirty="0" smtClean="0"/>
              <a:t>(3 </a:t>
            </a:r>
            <a:r>
              <a:rPr lang="en-US" sz="2000" b="0" dirty="0"/>
              <a:t>of 4)</a:t>
            </a:r>
            <a:endParaRPr lang="en-US" sz="2000" dirty="0"/>
          </a:p>
        </p:txBody>
      </p:sp>
      <p:sp>
        <p:nvSpPr>
          <p:cNvPr id="3" name="Text Placeholder 2"/>
          <p:cNvSpPr>
            <a:spLocks noGrp="1"/>
          </p:cNvSpPr>
          <p:nvPr>
            <p:ph type="body" idx="1"/>
          </p:nvPr>
        </p:nvSpPr>
        <p:spPr/>
        <p:txBody>
          <a:bodyPr/>
          <a:lstStyle/>
          <a:p>
            <a:pPr>
              <a:buFont typeface="Times New Roman" panose="02020603050405020304" pitchFamily="18" charset="0"/>
              <a:buChar char="•"/>
            </a:pPr>
            <a:r>
              <a:rPr lang="en-US" altLang="en-US" sz="2400" dirty="0">
                <a:solidFill>
                  <a:srgbClr val="000000"/>
                </a:solidFill>
                <a:latin typeface="+mn-lt"/>
                <a:ea typeface="MS Mincho" pitchFamily="49" charset="-128"/>
              </a:rPr>
              <a:t>If the condition in an </a:t>
            </a:r>
            <a:r>
              <a:rPr lang="en-US" altLang="en-US" sz="2400" dirty="0">
                <a:solidFill>
                  <a:srgbClr val="000000"/>
                </a:solidFill>
                <a:latin typeface="Consolas" panose="020B0609020204030204" pitchFamily="49" charset="0"/>
                <a:ea typeface="MS Mincho" pitchFamily="49" charset="-128"/>
                <a:cs typeface="Consolas" panose="020B0609020204030204" pitchFamily="49" charset="0"/>
              </a:rPr>
              <a:t>if</a:t>
            </a:r>
            <a:r>
              <a:rPr lang="en-US" altLang="en-US" sz="2400" dirty="0">
                <a:solidFill>
                  <a:srgbClr val="000000"/>
                </a:solidFill>
                <a:latin typeface="+mn-lt"/>
                <a:ea typeface="MS Mincho" pitchFamily="49" charset="-128"/>
              </a:rPr>
              <a:t> statement is true, the statement associated with that </a:t>
            </a:r>
            <a:r>
              <a:rPr lang="en-US" altLang="en-US" sz="2400" dirty="0">
                <a:solidFill>
                  <a:srgbClr val="000000"/>
                </a:solidFill>
                <a:latin typeface="Consolas" panose="020B0609020204030204" pitchFamily="49" charset="0"/>
                <a:ea typeface="MS Mincho" pitchFamily="49" charset="-128"/>
                <a:cs typeface="Consolas" panose="020B0609020204030204" pitchFamily="49" charset="0"/>
              </a:rPr>
              <a:t>if</a:t>
            </a:r>
            <a:r>
              <a:rPr lang="en-US" altLang="en-US" sz="2400" dirty="0">
                <a:solidFill>
                  <a:srgbClr val="000000"/>
                </a:solidFill>
                <a:latin typeface="+mn-lt"/>
                <a:ea typeface="MS Mincho" pitchFamily="49" charset="-128"/>
              </a:rPr>
              <a:t> statement executes.</a:t>
            </a:r>
          </a:p>
          <a:p>
            <a:pPr>
              <a:buFont typeface="Times New Roman" panose="02020603050405020304" pitchFamily="18" charset="0"/>
              <a:buChar char="•"/>
            </a:pPr>
            <a:r>
              <a:rPr lang="en-US" altLang="en-US" sz="2400" dirty="0">
                <a:solidFill>
                  <a:srgbClr val="000000"/>
                </a:solidFill>
                <a:latin typeface="+mn-lt"/>
                <a:ea typeface="MS Mincho" pitchFamily="49" charset="-128"/>
              </a:rPr>
              <a:t>An </a:t>
            </a:r>
            <a:r>
              <a:rPr lang="en-US" altLang="en-US" sz="2400" dirty="0">
                <a:solidFill>
                  <a:srgbClr val="000000"/>
                </a:solidFill>
                <a:latin typeface="Consolas" panose="020B0609020204030204" pitchFamily="49" charset="0"/>
                <a:ea typeface="MS Mincho" pitchFamily="49" charset="-128"/>
                <a:cs typeface="Consolas" panose="020B0609020204030204" pitchFamily="49" charset="0"/>
              </a:rPr>
              <a:t>if</a:t>
            </a:r>
            <a:r>
              <a:rPr lang="en-US" altLang="en-US" sz="2400" dirty="0">
                <a:solidFill>
                  <a:srgbClr val="000000"/>
                </a:solidFill>
                <a:latin typeface="+mn-lt"/>
                <a:ea typeface="MS Mincho" pitchFamily="49" charset="-128"/>
              </a:rPr>
              <a:t> statement always begins with keyword </a:t>
            </a:r>
            <a:r>
              <a:rPr lang="en-US" altLang="en-US" sz="2400" dirty="0">
                <a:solidFill>
                  <a:srgbClr val="000000"/>
                </a:solidFill>
                <a:latin typeface="Consolas" panose="020B0609020204030204" pitchFamily="49" charset="0"/>
                <a:ea typeface="MS Mincho" pitchFamily="49" charset="-128"/>
                <a:cs typeface="Consolas" panose="020B0609020204030204" pitchFamily="49" charset="0"/>
              </a:rPr>
              <a:t>if</a:t>
            </a:r>
            <a:r>
              <a:rPr lang="en-US" altLang="en-US" sz="2400" dirty="0">
                <a:solidFill>
                  <a:srgbClr val="000000"/>
                </a:solidFill>
                <a:latin typeface="+mn-lt"/>
                <a:ea typeface="MS Mincho" pitchFamily="49" charset="-128"/>
              </a:rPr>
              <a:t>, followed by a condition in parentheses.</a:t>
            </a:r>
          </a:p>
          <a:p>
            <a:pPr>
              <a:buFont typeface="Times New Roman" panose="02020603050405020304" pitchFamily="18" charset="0"/>
              <a:buChar char="•"/>
            </a:pPr>
            <a:r>
              <a:rPr lang="en-US" altLang="ja-JP" sz="2400" dirty="0">
                <a:solidFill>
                  <a:srgbClr val="000000"/>
                </a:solidFill>
                <a:latin typeface="+mn-lt"/>
                <a:ea typeface="MS Mincho" pitchFamily="49" charset="-128"/>
              </a:rPr>
              <a:t>An </a:t>
            </a:r>
            <a:r>
              <a:rPr lang="en-US" altLang="ja-JP" sz="2400" dirty="0">
                <a:solidFill>
                  <a:srgbClr val="000000"/>
                </a:solidFill>
                <a:latin typeface="Consolas" panose="020B0609020204030204" pitchFamily="49" charset="0"/>
                <a:ea typeface="MS Mincho" pitchFamily="49" charset="-128"/>
                <a:cs typeface="Consolas" panose="020B0609020204030204" pitchFamily="49" charset="0"/>
              </a:rPr>
              <a:t>if</a:t>
            </a:r>
            <a:r>
              <a:rPr lang="en-US" altLang="ja-JP" sz="2400" dirty="0">
                <a:solidFill>
                  <a:srgbClr val="000000"/>
                </a:solidFill>
                <a:latin typeface="+mn-lt"/>
                <a:ea typeface="MS Mincho" pitchFamily="49" charset="-128"/>
              </a:rPr>
              <a:t> statement expects one statement in its body</a:t>
            </a:r>
            <a:r>
              <a:rPr lang="en-US" altLang="ja-JP" sz="2400" dirty="0" smtClean="0">
                <a:solidFill>
                  <a:srgbClr val="000000"/>
                </a:solidFill>
                <a:latin typeface="+mn-lt"/>
                <a:ea typeface="MS Mincho" pitchFamily="49" charset="-128"/>
              </a:rPr>
              <a:t>.</a:t>
            </a:r>
            <a:endParaRPr lang="en-US" altLang="en-US" sz="2400" b="1" dirty="0">
              <a:solidFill>
                <a:srgbClr val="4D99FF"/>
              </a:solidFill>
              <a:latin typeface="+mn-lt"/>
              <a:ea typeface="MS Mincho" pitchFamily="49" charset="-128"/>
            </a:endParaRPr>
          </a:p>
        </p:txBody>
      </p:sp>
    </p:spTree>
    <p:extLst>
      <p:ext uri="{BB962C8B-B14F-4D97-AF65-F5344CB8AC3E}">
        <p14:creationId xmlns:p14="http://schemas.microsoft.com/office/powerpoint/2010/main" val="39886293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Good Programming Practice 3.10</a:t>
            </a:r>
          </a:p>
        </p:txBody>
      </p:sp>
      <p:sp>
        <p:nvSpPr>
          <p:cNvPr id="3" name="Text Placeholder 2"/>
          <p:cNvSpPr>
            <a:spLocks noGrp="1"/>
          </p:cNvSpPr>
          <p:nvPr>
            <p:ph type="body" idx="1"/>
          </p:nvPr>
        </p:nvSpPr>
        <p:spPr/>
        <p:txBody>
          <a:bodyPr/>
          <a:lstStyle/>
          <a:p>
            <a:pPr marL="0" indent="0">
              <a:buNone/>
            </a:pPr>
            <a:r>
              <a:rPr lang="en-US" sz="2400" dirty="0">
                <a:latin typeface="+mn-lt"/>
              </a:rPr>
              <a:t>Indent the statement(s) in the body of an </a:t>
            </a:r>
            <a:r>
              <a:rPr lang="en-US" sz="2400" b="1" dirty="0">
                <a:latin typeface="Consolas" panose="020B0609020204030204" pitchFamily="49" charset="0"/>
                <a:cs typeface="Consolas" panose="020B0609020204030204" pitchFamily="49" charset="0"/>
              </a:rPr>
              <a:t>if</a:t>
            </a:r>
            <a:r>
              <a:rPr lang="en-US" sz="2400" dirty="0">
                <a:latin typeface="Consolas" panose="020B0609020204030204" pitchFamily="49" charset="0"/>
                <a:cs typeface="Consolas" panose="020B0609020204030204" pitchFamily="49" charset="0"/>
              </a:rPr>
              <a:t> </a:t>
            </a:r>
            <a:r>
              <a:rPr lang="en-US" sz="2400" dirty="0">
                <a:latin typeface="+mn-lt"/>
              </a:rPr>
              <a:t>statement to enhance </a:t>
            </a:r>
            <a:r>
              <a:rPr lang="en-US" sz="2400" dirty="0" smtClean="0">
                <a:latin typeface="+mn-lt"/>
              </a:rPr>
              <a:t>readability.</a:t>
            </a:r>
          </a:p>
        </p:txBody>
      </p:sp>
    </p:spTree>
    <p:extLst>
      <p:ext uri="{BB962C8B-B14F-4D97-AF65-F5344CB8AC3E}">
        <p14:creationId xmlns:p14="http://schemas.microsoft.com/office/powerpoint/2010/main" val="16570702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Error-Prevention Tip 3.6</a:t>
            </a:r>
          </a:p>
        </p:txBody>
      </p:sp>
      <p:sp>
        <p:nvSpPr>
          <p:cNvPr id="3" name="Text Placeholder 2"/>
          <p:cNvSpPr>
            <a:spLocks noGrp="1"/>
          </p:cNvSpPr>
          <p:nvPr>
            <p:ph type="body" idx="1"/>
          </p:nvPr>
        </p:nvSpPr>
        <p:spPr/>
        <p:txBody>
          <a:bodyPr/>
          <a:lstStyle/>
          <a:p>
            <a:pPr marL="0" indent="0">
              <a:buNone/>
            </a:pPr>
            <a:r>
              <a:rPr lang="en-US" sz="2400" dirty="0">
                <a:latin typeface="+mn-lt"/>
              </a:rPr>
              <a:t>You don’t need to use braces, </a:t>
            </a:r>
            <a:r>
              <a:rPr lang="en-US" sz="2400" dirty="0">
                <a:latin typeface="Consolas" panose="020B0609020204030204" pitchFamily="49" charset="0"/>
                <a:cs typeface="Consolas" panose="020B0609020204030204" pitchFamily="49" charset="0"/>
              </a:rPr>
              <a:t>{ }</a:t>
            </a:r>
            <a:r>
              <a:rPr lang="en-US" sz="2400" dirty="0">
                <a:latin typeface="+mn-lt"/>
              </a:rPr>
              <a:t>, around single-statement bodies, but you must include the braces around multiple-statement bodies. You’ll see later that forgetting to enclose multiple-statement bodies in braces leads to errors. To avoid errors and make your code more readable, always enclose an </a:t>
            </a:r>
            <a:r>
              <a:rPr lang="en-US" sz="2400" b="1" dirty="0">
                <a:latin typeface="Consolas" panose="020B0609020204030204" pitchFamily="49" charset="0"/>
                <a:cs typeface="Consolas" panose="020B0609020204030204" pitchFamily="49" charset="0"/>
              </a:rPr>
              <a:t>if</a:t>
            </a:r>
            <a:r>
              <a:rPr lang="en-US" sz="2400" dirty="0">
                <a:latin typeface="+mn-lt"/>
              </a:rPr>
              <a:t> statement’s body statement(s) in braces, even if it contains only a single statement.</a:t>
            </a:r>
          </a:p>
        </p:txBody>
      </p:sp>
    </p:spTree>
    <p:extLst>
      <p:ext uri="{BB962C8B-B14F-4D97-AF65-F5344CB8AC3E}">
        <p14:creationId xmlns:p14="http://schemas.microsoft.com/office/powerpoint/2010/main" val="22209195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Common Programming Error 3.6 </a:t>
            </a:r>
          </a:p>
        </p:txBody>
      </p:sp>
      <p:sp>
        <p:nvSpPr>
          <p:cNvPr id="3" name="Text Placeholder 2"/>
          <p:cNvSpPr>
            <a:spLocks noGrp="1"/>
          </p:cNvSpPr>
          <p:nvPr>
            <p:ph type="body" idx="1"/>
          </p:nvPr>
        </p:nvSpPr>
        <p:spPr/>
        <p:txBody>
          <a:bodyPr/>
          <a:lstStyle/>
          <a:p>
            <a:pPr marL="0" indent="0">
              <a:buNone/>
            </a:pPr>
            <a:r>
              <a:rPr lang="en-US" sz="2400" dirty="0">
                <a:latin typeface="+mn-lt"/>
              </a:rPr>
              <a:t>Placing a semicolon immediately after the right parenthesis after the condition in an </a:t>
            </a:r>
            <a:r>
              <a:rPr lang="en-US" sz="2400" b="1" dirty="0">
                <a:latin typeface="Consolas" panose="020B0609020204030204" pitchFamily="49" charset="0"/>
                <a:cs typeface="Consolas" panose="020B0609020204030204" pitchFamily="49" charset="0"/>
              </a:rPr>
              <a:t>if</a:t>
            </a:r>
            <a:r>
              <a:rPr lang="en-US" sz="2400" dirty="0">
                <a:latin typeface="+mn-lt"/>
              </a:rPr>
              <a:t> statement is often a logic error (although not a syntax error). The semicolon causes the body of the </a:t>
            </a:r>
            <a:r>
              <a:rPr lang="en-US" sz="2400" b="1" dirty="0">
                <a:latin typeface="Consolas" panose="020B0609020204030204" pitchFamily="49" charset="0"/>
                <a:cs typeface="Consolas" panose="020B0609020204030204" pitchFamily="49" charset="0"/>
              </a:rPr>
              <a:t>if</a:t>
            </a:r>
            <a:r>
              <a:rPr lang="en-US" sz="2400" dirty="0">
                <a:latin typeface="+mn-lt"/>
              </a:rPr>
              <a:t> statement to be empty, so the </a:t>
            </a:r>
            <a:r>
              <a:rPr lang="en-US" sz="2400" b="1" dirty="0">
                <a:latin typeface="Consolas" panose="020B0609020204030204" pitchFamily="49" charset="0"/>
                <a:cs typeface="Consolas" panose="020B0609020204030204" pitchFamily="49" charset="0"/>
              </a:rPr>
              <a:t>if</a:t>
            </a:r>
            <a:r>
              <a:rPr lang="en-US" sz="2400" dirty="0">
                <a:latin typeface="+mn-lt"/>
              </a:rPr>
              <a:t> statement performs no action, regardless of whether or not its condition is true. Worse yet, the original body statement of the </a:t>
            </a:r>
            <a:r>
              <a:rPr lang="en-US" sz="2400" b="1" dirty="0">
                <a:latin typeface="Consolas" panose="020B0609020204030204" pitchFamily="49" charset="0"/>
                <a:cs typeface="Consolas" panose="020B0609020204030204" pitchFamily="49" charset="0"/>
              </a:rPr>
              <a:t>if</a:t>
            </a:r>
            <a:r>
              <a:rPr lang="en-US" sz="2400" dirty="0">
                <a:latin typeface="+mn-lt"/>
              </a:rPr>
              <a:t> statement now becomes a statement in sequence with the </a:t>
            </a:r>
            <a:r>
              <a:rPr lang="en-US" sz="2400" b="1" dirty="0">
                <a:latin typeface="Consolas" panose="020B0609020204030204" pitchFamily="49" charset="0"/>
                <a:cs typeface="Consolas" panose="020B0609020204030204" pitchFamily="49" charset="0"/>
              </a:rPr>
              <a:t>if</a:t>
            </a:r>
            <a:r>
              <a:rPr lang="en-US" sz="2400" dirty="0">
                <a:latin typeface="+mn-lt"/>
              </a:rPr>
              <a:t> statement and always executes, often causing the program to produce incorrect results.</a:t>
            </a:r>
          </a:p>
        </p:txBody>
      </p:sp>
    </p:spTree>
    <p:extLst>
      <p:ext uri="{BB962C8B-B14F-4D97-AF65-F5344CB8AC3E}">
        <p14:creationId xmlns:p14="http://schemas.microsoft.com/office/powerpoint/2010/main" val="4136732257"/>
      </p:ext>
    </p:extLst>
  </p:cSld>
  <p:clrMapOvr>
    <a:masterClrMapping/>
  </p:clrMapOvr>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9481</TotalTime>
  <Words>4238</Words>
  <Application>Microsoft Office PowerPoint</Application>
  <PresentationFormat>On-screen Show (4:3)</PresentationFormat>
  <Paragraphs>343</Paragraphs>
  <Slides>104</Slides>
  <Notes>3</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104</vt:i4>
      </vt:variant>
    </vt:vector>
  </HeadingPairs>
  <TitlesOfParts>
    <vt:vector size="116" baseType="lpstr">
      <vt:lpstr>Arial</vt:lpstr>
      <vt:lpstr>Arial Body</vt:lpstr>
      <vt:lpstr>Calibri</vt:lpstr>
      <vt:lpstr>Consolas</vt:lpstr>
      <vt:lpstr>Lucida Console</vt:lpstr>
      <vt:lpstr>MS Mincho</vt:lpstr>
      <vt:lpstr>Noto Sans Symbols</vt:lpstr>
      <vt:lpstr>Times New Roman</vt:lpstr>
      <vt:lpstr>Verdana</vt:lpstr>
      <vt:lpstr>508 Lecture</vt:lpstr>
      <vt:lpstr>1_508 Lecture</vt:lpstr>
      <vt:lpstr>Equation</vt:lpstr>
      <vt:lpstr>Visual C sharp® How to Program</vt:lpstr>
      <vt:lpstr>Learning Objectives</vt:lpstr>
      <vt:lpstr>Outline (1 of 4)</vt:lpstr>
      <vt:lpstr>Outline (2 of 4)</vt:lpstr>
      <vt:lpstr>Outline (3 of 4)</vt:lpstr>
      <vt:lpstr>Outline (4 of 4)</vt:lpstr>
      <vt:lpstr>3.1 Introduction</vt:lpstr>
      <vt:lpstr>3.2 Simple App: Displaying a Line of Text</vt:lpstr>
      <vt:lpstr>Figure 3.1 Text-Displaying App</vt:lpstr>
      <vt:lpstr>3.2.1 Comments (1 of 2)</vt:lpstr>
      <vt:lpstr>3.2.1 Comments (2 of 2)</vt:lpstr>
      <vt:lpstr>Common Programming Error 3.1</vt:lpstr>
      <vt:lpstr>Error-Prevention Tip 3.1</vt:lpstr>
      <vt:lpstr>3.2.2 Using Directive</vt:lpstr>
      <vt:lpstr>Error-Prevention Tip 3.2</vt:lpstr>
      <vt:lpstr>3.2.3 Blank Lines and Whitespace</vt:lpstr>
      <vt:lpstr>3.2.4 Class Declaration (1 of 3)</vt:lpstr>
      <vt:lpstr>3.2.4 Class Declaration (2 of 3)</vt:lpstr>
      <vt:lpstr>Good Programming Practice 3.1</vt:lpstr>
      <vt:lpstr>Common Programming Error 3.2</vt:lpstr>
      <vt:lpstr>Common Programming Error 3.3</vt:lpstr>
      <vt:lpstr>Figure 3.2 Keywords and Contextual Keywords (1 of 2)</vt:lpstr>
      <vt:lpstr>Figure 3.2 Keywords and Contextual Keywords (2 of 2)</vt:lpstr>
      <vt:lpstr>3.2.4 Class Declaration (3 of 3)</vt:lpstr>
      <vt:lpstr>Good Programming Practice 3.2</vt:lpstr>
      <vt:lpstr>3.2.4 Class Declaration</vt:lpstr>
      <vt:lpstr>Good Programming Practice 3.3</vt:lpstr>
      <vt:lpstr>Good Programming Practice 3.4</vt:lpstr>
      <vt:lpstr>Error-Prevention Tip 3.3</vt:lpstr>
      <vt:lpstr>Common Programming Error 3.4</vt:lpstr>
      <vt:lpstr>3.2.5 Main Method</vt:lpstr>
      <vt:lpstr>Good Programming Practice 3.5</vt:lpstr>
      <vt:lpstr>3.2.6 Displaying a Line of Text (1 of 2)</vt:lpstr>
      <vt:lpstr>3.2.6 Displaying a Line of Text (2 of 2)</vt:lpstr>
      <vt:lpstr>3.3.1 Creating the Console App</vt:lpstr>
      <vt:lpstr>Figure 3.3 Selecting Console Application in the New Project Dialog</vt:lpstr>
      <vt:lpstr>3.3 Creating a Simple App in Visual Studio</vt:lpstr>
      <vt:lpstr>Figure 3.4 I D E with an Open Console App's Code Displayed in the Editor and the Project's Contents Shown in the Solution Explorer at the I D E's Top-Right Side</vt:lpstr>
      <vt:lpstr>3.3.2 Changing the Name of the App File</vt:lpstr>
      <vt:lpstr>Error-Prevention Tip 3.4</vt:lpstr>
      <vt:lpstr>3.3.3 Writing Code and Using IntelliSense (1 of 2)</vt:lpstr>
      <vt:lpstr>3.3.3 Writing Code and Using IntelliSense (2 of 2)</vt:lpstr>
      <vt:lpstr>Figure 3.5 IntelliSense Window as You Type “Con”</vt:lpstr>
      <vt:lpstr>Figure 3.6 IntelliSense Window</vt:lpstr>
      <vt:lpstr>3.3.3 Writing Code and Using IntelliSense</vt:lpstr>
      <vt:lpstr>Figure 3.7 Parameter Info Window</vt:lpstr>
      <vt:lpstr>3.3.4 Compiling and Running the App</vt:lpstr>
      <vt:lpstr>Figure 3.8 Executing the App Shown in Figure 3.1</vt:lpstr>
      <vt:lpstr>3.3.5 Errors, Error Messages and the Error List Window</vt:lpstr>
      <vt:lpstr>Error-Prevention Tip 3.5</vt:lpstr>
      <vt:lpstr>Figure 3.9 Syntax Error Indicated by the I D E</vt:lpstr>
      <vt:lpstr>3.4.1 Displaying a Single Line of Text with Multiple Statements</vt:lpstr>
      <vt:lpstr>Figure 3.10 Displaying One Line of Text with Multiple Statements</vt:lpstr>
      <vt:lpstr>3.4.2 Displaying Multiple Lines of Text with a Single Statement (1 of 2)</vt:lpstr>
      <vt:lpstr>Figure 3.11 Displaying Multiple Lines with a Single Statement</vt:lpstr>
      <vt:lpstr>3.4.2 Displaying Multiple Lines of Text with a Single Statement (2 of 2)</vt:lpstr>
      <vt:lpstr>Figure 3.12 Common Escape Sequences</vt:lpstr>
      <vt:lpstr>3.5 String Interpolation</vt:lpstr>
      <vt:lpstr>Figure 3.13 Inserting Content into a string with string Interpolation</vt:lpstr>
      <vt:lpstr>3.5 String Interpolation (1 of 2)</vt:lpstr>
      <vt:lpstr>3.5 String Interpolation (2 of 2)</vt:lpstr>
      <vt:lpstr>3.6 Another C sharp App: Adding Integers</vt:lpstr>
      <vt:lpstr>Figure 3.14 Displaying the Sum of Two Numbers Input from the Keyboard (1 of 2)</vt:lpstr>
      <vt:lpstr>Figure 3.14 Displaying the Sum of Two Numbers Input from the Keyboard (2 of 2)</vt:lpstr>
      <vt:lpstr>3.6.1 Declaring the int Variable number1</vt:lpstr>
      <vt:lpstr>Good Programming Practice 3.6</vt:lpstr>
      <vt:lpstr>Good Programming Practice 3.7</vt:lpstr>
      <vt:lpstr>Good Programming Practice 3.8</vt:lpstr>
      <vt:lpstr>3.6.3 Prompting the User for Input</vt:lpstr>
      <vt:lpstr>3.6.4 Reading a Value into Variable number1 (1 of 2)</vt:lpstr>
      <vt:lpstr>3.6.4 Reading a Value into Variable number1 (2 of 2)</vt:lpstr>
      <vt:lpstr>Good Programming Practice 3.9</vt:lpstr>
      <vt:lpstr>3.6.5 Summing number1 and number2</vt:lpstr>
      <vt:lpstr>3.7 Memory Concepts (1 of 4)</vt:lpstr>
      <vt:lpstr>Figure 3.15 Memory Location Showing the Name and Value of Variable number1</vt:lpstr>
      <vt:lpstr>3.7 Memory Concepts (2 of 4)</vt:lpstr>
      <vt:lpstr>Figure 3.16 Memory Locations After Storing Values for number1 and number2</vt:lpstr>
      <vt:lpstr>3.7 Memory Concepts (3 of 4)</vt:lpstr>
      <vt:lpstr>Figure 3.17 Memory Locations After Calculating and Storing the Sum of number1 and number2</vt:lpstr>
      <vt:lpstr>3.7 Memory Concepts (4 of 4)</vt:lpstr>
      <vt:lpstr>3.8 Arithmetic (1 of 4)</vt:lpstr>
      <vt:lpstr>Figure 3.18 Arithmetic Operators</vt:lpstr>
      <vt:lpstr>3.8 Arithmetic (2 of 4)</vt:lpstr>
      <vt:lpstr>3.8 Arithmetic (3 of 4)</vt:lpstr>
      <vt:lpstr>3.8 Arithmetic (4 of 4)</vt:lpstr>
      <vt:lpstr>Figure 3.19 Precedence of Arithmetic Operators</vt:lpstr>
      <vt:lpstr>Figure 3.20 Order in Which a Second-Degree Polynomial is Evaluated</vt:lpstr>
      <vt:lpstr>3.9 Decision Making: Equality and Relational Operators (1 of 4)</vt:lpstr>
      <vt:lpstr>Common Programming Error 3.5</vt:lpstr>
      <vt:lpstr>Figure 3.21 Relational and Equality Operators</vt:lpstr>
      <vt:lpstr>3.9 Decision Making: Equality and Relational Operators (2 of 4)</vt:lpstr>
      <vt:lpstr>Figure 3.22 Comparing Integers Using If Statements, Equality Operators and Relational Operators (1 of 4)</vt:lpstr>
      <vt:lpstr>Figure 3.22 Comparing Integers Using If Statements, Equality Operators and Relational Operators (2 of 4)</vt:lpstr>
      <vt:lpstr>Figure 3.22 Comparing Integers Using If Statements, Equality Operators and Relational Operators (3 of 4)</vt:lpstr>
      <vt:lpstr>Figure 3.22 Comparing Integers Using If Statements, Equality Operators and Relational Operators (4 of 4)</vt:lpstr>
      <vt:lpstr>3.9 Decision Making: Equality and Relational Operators (3 of 4)</vt:lpstr>
      <vt:lpstr>Good Programming Practice 3.10</vt:lpstr>
      <vt:lpstr>Error-Prevention Tip 3.6</vt:lpstr>
      <vt:lpstr>Common Programming Error 3.6 </vt:lpstr>
      <vt:lpstr>Good Programming Practice 3.11</vt:lpstr>
      <vt:lpstr>3.9 Decision Making: Equality and Relational Operators (4 of 4)</vt:lpstr>
      <vt:lpstr>Good Programming Practice 3.12</vt:lpstr>
      <vt:lpstr>Figure 3.23 Precedence and Associativity of Operations Discussed So Far</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C#® How to Program, 6e</dc:title>
  <dc:subject>Computer Science</dc:subject>
  <dc:creator>Deitel/Deitel</dc:creator>
  <cp:keywords>Visual C#® How to Program</cp:keywords>
  <cp:lastModifiedBy>Windows User</cp:lastModifiedBy>
  <cp:revision>1110</cp:revision>
  <dcterms:modified xsi:type="dcterms:W3CDTF">2018-03-02T05:00:31Z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